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316" r:id="rId7"/>
    <p:sldId id="371" r:id="rId8"/>
    <p:sldId id="260" r:id="rId9"/>
    <p:sldId id="261" r:id="rId10"/>
    <p:sldId id="377" r:id="rId11"/>
    <p:sldId id="372" r:id="rId12"/>
    <p:sldId id="375" r:id="rId13"/>
    <p:sldId id="376" r:id="rId14"/>
    <p:sldId id="381" r:id="rId15"/>
    <p:sldId id="380" r:id="rId16"/>
    <p:sldId id="387" r:id="rId17"/>
    <p:sldId id="389" r:id="rId18"/>
    <p:sldId id="385" r:id="rId19"/>
    <p:sldId id="393" r:id="rId20"/>
    <p:sldId id="386" r:id="rId21"/>
    <p:sldId id="390" r:id="rId22"/>
    <p:sldId id="392" r:id="rId23"/>
    <p:sldId id="391" r:id="rId24"/>
    <p:sldId id="394" r:id="rId25"/>
    <p:sldId id="395" r:id="rId26"/>
    <p:sldId id="403" r:id="rId27"/>
    <p:sldId id="396" r:id="rId28"/>
    <p:sldId id="404" r:id="rId29"/>
    <p:sldId id="397" r:id="rId30"/>
    <p:sldId id="398" r:id="rId31"/>
    <p:sldId id="399" r:id="rId32"/>
    <p:sldId id="408" r:id="rId33"/>
    <p:sldId id="409" r:id="rId34"/>
    <p:sldId id="410" r:id="rId35"/>
    <p:sldId id="415" r:id="rId36"/>
    <p:sldId id="416" r:id="rId37"/>
    <p:sldId id="414" r:id="rId38"/>
    <p:sldId id="417" r:id="rId39"/>
    <p:sldId id="413" r:id="rId40"/>
    <p:sldId id="412" r:id="rId41"/>
    <p:sldId id="418" r:id="rId42"/>
    <p:sldId id="411" r:id="rId43"/>
    <p:sldId id="311" r:id="rId44"/>
    <p:sldId id="312" r:id="rId45"/>
    <p:sldId id="331" r:id="rId46"/>
    <p:sldId id="332" r:id="rId47"/>
    <p:sldId id="333" r:id="rId48"/>
    <p:sldId id="334" r:id="rId49"/>
    <p:sldId id="335" r:id="rId50"/>
    <p:sldId id="336" r:id="rId51"/>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986C4-F50C-42F9-86F9-204F203304B9}" v="293" dt="2024-03-31T17:32:02.909"/>
    <p1510:client id="{97603394-F1F5-4F8A-8836-0D24E67A668E}" v="673" dt="2024-04-01T13:46:33.502"/>
    <p1510:client id="{B692D028-2705-4C3F-BF67-B8AFD4EB6C8B}" v="142" dt="2024-03-31T15:25:17.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1:57.240"/>
    </inkml:context>
    <inkml:brush xml:id="br0">
      <inkml:brushProperty name="width" value="0.035" units="cm"/>
      <inkml:brushProperty name="height" value="0.035" units="cm"/>
      <inkml:brushProperty name="color" value="#E71224"/>
    </inkml:brush>
  </inkml:definitions>
  <inkml:trace contextRef="#ctx0" brushRef="#br0">4034 1 24575,'1'11'0,"0"1"0,1-1 0,1 1 0,0-1 0,4 12 0,4 14 0,3 22 0,10 118 0,-18 68 0,9-61 0,-2-67 0,-5 277 0,-7-358 0,3 0 0,9 46 0,1 11 0,2 74 0,-11 273 0,-8-403 0,-1 0 0,-2 0 0,-2-1 0,-1 0 0,-2 0 0,-1-1 0,-2 0 0,-35 61 0,25-52 0,14-23 0,-2 0 0,0-1 0,-26 30 0,14-25 0,-1-2 0,-51 36 0,3-3 0,10 0 0,22-19 0,-1-2 0,-50 32 0,-25 9 0,-50 30 0,120-80 0,6-4 0,-67 49 0,73-46 0,-2-2 0,-1-2 0,-1-1 0,-43 15 0,55-23 0,-28 12 0,2 3 0,-83 55 0,78-46 0,-2-3 0,-102 42 0,68-33 0,26-11 0,0-3 0,-2-3 0,-1-3 0,-82 15 0,110-30 0,-14 2 0,0 2 0,-71 24 0,-106 58 0,157-60 0,0-4 0,-157 37 0,-169-1 0,298-48 0,64-10 0,0-1 0,-60 1 0,-40-8-1365,119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00.700"/>
    </inkml:context>
    <inkml:brush xml:id="br0">
      <inkml:brushProperty name="width" value="0.035" units="cm"/>
      <inkml:brushProperty name="height" value="0.035" units="cm"/>
      <inkml:brushProperty name="color" value="#E71224"/>
    </inkml:brush>
  </inkml:definitions>
  <inkml:trace contextRef="#ctx0" brushRef="#br0">1 1 24575,'14'267'0,"0"0"0,-19 232 0,-1 47 0,5-398 0,2 133 0,2-253 0,1 0 0,0 0 0,3 0 0,15 46 0,-1-23 0,37 70 0,-44-99 0,1 0 0,1-1 0,1 0 0,29 28 0,-28-34 0,1 0 0,1-2 0,0 0 0,1-1 0,0-1 0,37 13 0,13 9 0,-15-8 0,-32-15 0,35 20 0,-29-11 0,0-2 0,0-1 0,2-2 0,0-1 0,33 9 0,14-1 0,-26-5 0,1-3 0,89 11 0,-58-17 0,139 6 0,-198-11 0,0 2 0,0 0 0,46 15 0,10 1 0,9-5 0,33 8 0,-65-13 0,1-3 0,-1-2 0,94-4 0,55 3 0,458 9 0,-428-14 0,-111 1 0,176-23 0,9-7 0,-228 28-1365,-68 2-5461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29.918"/>
    </inkml:context>
    <inkml:brush xml:id="br0">
      <inkml:brushProperty name="width" value="0.035" units="cm"/>
      <inkml:brushProperty name="height" value="0.035" units="cm"/>
      <inkml:brushProperty name="color" value="#00A0D7"/>
    </inkml:brush>
  </inkml:definitions>
  <inkml:trace contextRef="#ctx0" brushRef="#br0">0 1 24575,'56'2'0,"-1"2"0,60 12 0,108 33 0,25 5 0,16-18 0,-167-13 0,-53-12 0,-9-3 0,0 1 0,-1 2 0,-1 1 0,0 1 0,35 21 0,-7-1 0,-46-26 0,-1 0 0,1 1 0,-2 1 0,1 0 0,-1 1 0,-1 1 0,16 14 0,45 73 0,-23-29 0,-43-58 0,0 1 0,-1 0 0,0 1 0,-1-1 0,0 1 0,-1 0 0,-1 0 0,0 1 0,0-1 0,-2 0 0,1 17 0,-2-24 0,-1 0 0,1 0 0,-1 0 0,-1 0 0,1 0 0,-1 0 0,0 0 0,0-1 0,-1 1 0,1-1 0,-7 9 0,-5 7 0,-25 27 0,25-31 0,-3 3 0,0 0 0,-1-1 0,-36 28 0,-71 57 0,15-12 0,-175 117 0,-163 127 0,314-222 0,27-7-1365,94-96-5461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32.482"/>
    </inkml:context>
    <inkml:brush xml:id="br0">
      <inkml:brushProperty name="width" value="0.035" units="cm"/>
      <inkml:brushProperty name="height" value="0.035" units="cm"/>
      <inkml:brushProperty name="color" value="#00A0D7"/>
    </inkml:brush>
  </inkml:definitions>
  <inkml:trace contextRef="#ctx0" brushRef="#br0">1273 1 24575,'-90'78'0,"43"-40"0,11-9 0,20-17 0,0 0 0,-17 20 0,-6 13 0,21-23 0,-1-1 0,-1 0 0,-1-2 0,-34 27 0,34-32 0,2 2 0,-26 26 0,34-30 0,-2 0 0,0 0 0,0-1 0,-1-1 0,0 0 0,-1-1 0,-25 12 0,36-19 0,-14 4 0,0 1 0,1 1 0,0 0 0,0 1 0,-18 14 0,6-2 0,-36 20 0,37-24 0,-7 6 0,1 2 0,1 1 0,2 2 0,-30 31 0,10-9 0,30-30 0,0 1 0,1 0 0,1 2 0,-18 27 0,32-40 0,0 1 0,0 0 0,1 0 0,1 1 0,0-1 0,0 1 0,1 0 0,0 12 0,1 101 0,2-78 0,-2 18 0,3 59 0,-1-104 0,2 0 0,0 0 0,12 38 0,-8-42 0,1 0 0,1-1 0,0 0 0,1-1 0,22 25 0,-32-38 0,11 11 0,1-1 0,-1 0 0,2-1 0,-1 0 0,17 9 0,76 38 0,-94-51 0,112 47 0,-73-33 0,51 29 0,274 128 0,-125-50 0,-118-55 0,-51-27 0,-2 3 0,121 99 0,-97-72 0,-62-47 0,61 55 0,-96-77-227,0 0-1,-1 0 1,0 1-1,0 0 1,6 13-1,-5-8-6598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45.409"/>
    </inkml:context>
    <inkml:brush xml:id="br0">
      <inkml:brushProperty name="width" value="0.035" units="cm"/>
      <inkml:brushProperty name="height" value="0.035" units="cm"/>
      <inkml:brushProperty name="color" value="#66CC00"/>
    </inkml:brush>
  </inkml:definitions>
  <inkml:trace contextRef="#ctx0" brushRef="#br0">2810 37 24575,'-327'0'0,"303"-1"0,0-2 0,1 0 0,-24-8 0,20 5 0,1 1 0,-36-2 0,-180 6 0,109 3 0,105-1 0,1 1 0,-1 1 0,-33 9 0,-79 28 0,16-4 0,-70 11 0,178-42 0,0 1 0,0 0 0,0 1 0,1 1 0,0 1 0,-16 11 0,3 5 0,23-19 0,0-1 0,0 0 0,-1 0 0,-12 7 0,-150 72 0,140-73 0,0-1 0,-1-1 0,0-1 0,-43 5 0,29-5 0,-45 13 0,39-6 0,-46 17 0,49-16 0,25-9 0,-28 13 0,-74 34 0,77-36 0,33-14 0,0 1 0,0 1 0,-15 8 0,24-11 0,0 0 0,-1 1 0,1-1 0,0 1 0,1 0 0,-1 0 0,1 0 0,0 0 0,0 1 0,0-1 0,0 1 0,-2 6 0,1 0 0,0 1 0,0-1 0,2 1 0,-1 0 0,2-1 0,-1 1 0,1 0 0,1 0 0,0 0 0,1 0 0,1 0 0,-1 0 0,2 0 0,0-1 0,0 1 0,1-1 0,0 0 0,1 0 0,0 0 0,1-1 0,0 1 0,1-1 0,0-1 0,9 10 0,24 21 0,48 62 0,-72-83 0,1-1 0,0 0 0,2-2 0,0 0 0,31 20 0,39 33 0,-37-20 0,-27-23 0,2-2 0,36 26 0,-51-39 0,0-1 0,-1 1 0,0 1 0,-1 0 0,-1 0 0,14 23 0,10 12 0,14 5 0,-32-38 0,-1 2 0,15 19 0,-7 0 0,-1 0 0,-2 2 0,-1 0 0,23 75 0,-32-79 0,-1 1 0,-2 0 0,-2 0 0,1 66 0,-5-87 0,2 1 0,5 24 0,-4-23 0,0 0 0,0 20 0,-2 9 0,-3 1 0,-2-1 0,-1 1 0,-3-1 0,-1-1 0,-3 1 0,-1-2 0,-37 81 0,29-76 0,16-34 0,0-1 0,-1 1 0,0-1 0,-1 0 0,-1-1 0,1 1 0,-2-1 0,0-1 0,-13 13 0,-29 21 0,14-11 0,-1-2 0,-47 29 0,-158 86 0,216-129 0,-42 37 0,28-21 0,-110 70 0,146-99 0,0 0 0,0 0 0,0 0 0,1 1 0,-1 0 0,1 0 0,0 0 0,1 0 0,-1 0 0,1 1 0,0 0 0,0-1 0,1 1 0,0 0 0,0 0 0,-2 11 0,1-2 0,0 0 0,1 1 0,0-1 0,2 1 0,0-1 0,0 1 0,1 0 0,1-1 0,1 0 0,0 1 0,1-1 0,1-1 0,0 1 0,1-1 0,1 1 0,0-2 0,1 1 0,0-1 0,18 21 0,-9-14 0,0-2 0,2 0 0,0-1 0,1-1 0,1-1 0,0 0 0,1-2 0,0 0 0,35 13 0,-29-17 0,0 0 0,1-2 0,50 6 0,-60-11 0,0-1 0,0-1 0,1-1 0,-1-1 0,0 0 0,32-9 0,53-24 0,124-61 0,-123 46 0,57-24 0,-92 42 0,-44 19 0,0 2 0,1 0 0,34-8 0,143-11 0,-79 15 0,215-24 0,-285 34 0,4-3 0,103-27 0,-131 29 0,0 1 0,1 2 0,43 0 0,17-1 0,449-8 0,-348 14 0,-134-1 0,-25 1 0,60-6 0,-88 3 0,-1 0 0,0 0 0,0-1 0,-1 1 0,1-1 0,0 0 0,0 0 0,-1-1 0,1 0 0,-1 1 0,0-1 0,0-1 0,0 1 0,3-4 0,-1 0 0,-1 0 0,0 0 0,0 0 0,-1 0 0,0-1 0,0 1 0,4-16 0,-1-1 0,-2 0 0,-1-1 0,0 0 0,-1-43 0,-3 44 0,-1 0 0,-2-1 0,0 1 0,-2 0 0,0 1 0,-13-35 0,1 16 0,-2 0 0,-36-58 0,49 91 0,-12-22 0,-2 0 0,-46-55 0,-56-24 0,55 52 0,41 37 0,-1 1 0,-1 2 0,-43-23 0,37 24 0,2-2 0,-39-30 0,39 24 0,-41-25 0,63 44 0,-1-2 0,2 0 0,-1 0 0,1 0 0,-15-20 0,-33-54 0,53 75 0,-32-41 0,29 40 0,-1-2 0,1 1 0,0-1 0,1 0 0,1 0 0,-1-1 0,-4-13 0,5 4 0,1-1 0,1 1 0,0 0 0,1-28 0,7-82 0,-4 119 0,0 2 0,1-1 0,0 0 0,1 1 0,-1 0 0,2-1 0,-1 1 0,2 1 0,-1-1 0,7-10 0,10-10 0,28-32 0,-23 28 0,-7 14 0,0 0 0,1 1 0,1 2 0,0 0 0,1 0 0,29-13 0,-19 10 0,-19 10 0,-2 0 0,1-1 0,14-14 0,-16 13 0,1 1 0,0 0 0,18-12 0,-14 13 0,0 0 0,-1-2 0,0 0 0,-1 0 0,0-2 0,-1 1 0,0-1 0,-1-1 0,-1 0 0,0-1 0,-1 0 0,-1 0 0,0-1 0,-1 0 0,0 0 0,-2-1 0,0 0 0,0 0 0,-2 0 0,0 0 0,0-31 0,-4-317 0,1 356 0,-1-1 0,0 1 0,-1 0 0,1 1 0,-2-1 0,1 0 0,-1 1 0,-1-1 0,1 1 0,-2 0 0,1 0 0,-1 0 0,0 0 0,0 1 0,-8-7 0,-9-8 0,0 1 0,-1 1 0,-31-18 0,-2-4 0,36 24 0,-26-29 0,-3-2 0,-103-78 0,120 99-1365,16 13-5461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52.518"/>
    </inkml:context>
    <inkml:brush xml:id="br0">
      <inkml:brushProperty name="width" value="0.035" units="cm"/>
      <inkml:brushProperty name="height" value="0.035" units="cm"/>
      <inkml:brushProperty name="color" value="#66CC00"/>
    </inkml:brush>
  </inkml:definitions>
  <inkml:trace contextRef="#ctx0" brushRef="#br0">2221 58 24575,'-333'18'0,"0"0"0,305-18 0,-49 0 0,-80 10 0,60-3 0,65-7 0,1 3 0,-49 9 0,-35 11 0,59-12 0,-85 26 0,113-25 0,-51 29 0,13-5 0,-228 124 0,250-130 0,-61 53 0,10-18 0,92-63 0,1 1 0,-1 0 0,1 1 0,0-1 0,0 0 0,0 1 0,0-1 0,0 1 0,1-1 0,0 1 0,0 0 0,0 0 0,-1 7 0,0 6 0,0 32 0,2-33 0,0-9 0,1 1 0,-1-1 0,1 0 0,0 0 0,1 0 0,0 0 0,0 0 0,0 0 0,5 8 0,0-2 0,1-1 0,0 0 0,16 18 0,5 3 0,-3-1 0,1-2 0,1-2 0,36 29 0,217 130 0,-180-124 0,131 107 0,-139-92 0,-86-71 0,0 0 0,-1 0 0,0 0 0,0 1 0,-1 0 0,0 0 0,5 13 0,14 20 0,-12-22 0,0 0 0,-1 0 0,11 29 0,-18-39 0,-1 0 0,0 1 0,-1-1 0,0 1 0,-1-1 0,1 1 0,-2 0 0,0 0 0,0-1 0,-2 13 0,0-13 0,-1-1 0,0 1 0,0-1 0,-1 0 0,0 0 0,-1 0 0,-10 13 0,7-10 0,1 0 0,0 0 0,-5 13 0,-4 26 0,12-38 0,1 0 0,-1 0 0,-1-1 0,0 0 0,-1 0 0,-11 17 0,2-8 0,-7 10 0,-2-1 0,0-1 0,-2-1 0,-33 26 0,-4-7 0,17-12 0,-47 43 0,0 1 0,68-60 0,1 1 0,1 1 0,1 1 0,1 2 0,-23 30 0,22-19 0,2 2 0,1 0 0,-16 47 0,-31 121 0,61-180 0,1 0 0,1 0 0,2 1 0,0-1 0,3 25 0,-1-10 0,1-18 0,1-1 0,1 1 0,1-1 0,1 0 0,0 0 0,17 34 0,0 1 0,-13-31 0,1 0 0,1-1 0,24 33 0,54 61 0,-42-57 0,-31-37 0,1-2 0,1 0 0,1-1 0,0-1 0,46 33 0,180 94 0,-189-111 0,87 40 0,-126-68 0,0-1 0,1-1 0,0-1 0,32 4 0,81-1 0,-43-4 0,155 19 0,41 3 0,458-17 0,-446-10 0,-286 2 0,205-7 0,-185 4 0,0-2 0,0-1 0,-1-1 0,55-22 0,-69 23 0,-2 1 0,-1 0 0,0-1 0,0-1 0,-1 0 0,0-1 0,21-17 0,-12 5 0,-4 4 0,0 0 0,24-33 0,-22 22 0,-2 0 0,-1-1 0,22-52 0,-28 53 0,-1 0 0,-1 0 0,-2-1 0,0 0 0,-2 0 0,-1 0 0,-1-47 0,-3 66 0,-1-1 0,0 1 0,0 0 0,-1 0 0,0 0 0,-1 0 0,1 0 0,-11-15 0,-5-4 0,-24-28 0,38 49 0,-11-9 0,0 0 0,-1 1 0,-1 0 0,0 2 0,-40-23 0,21 13 0,30 18 0,1 0 0,-1-1 0,1 0 0,-10-11 0,11 10 0,0 1 0,-1 0 0,0 1 0,0 0 0,-12-8 0,0 3 0,0 2 0,-30-10 0,-21-9 0,45 17 0,1 1 0,-1 1 0,-31-5 0,32 8 0,0-1 0,1 0 0,0-2 0,-26-13 0,29 10 0,0 0 0,1-1 0,1-1 0,0-1 0,-26-28 0,35 33 0,-1 0 0,1 0 0,0-1 0,1 0 0,0-1 0,1 0 0,0 0 0,1 0 0,0-1 0,1 1 0,-4-18 0,-2-36 0,3-1 0,3 1 0,4-69 0,1 59 0,-1 58 0,0 0 0,2 0 0,0 1 0,1-1 0,1 1 0,0 0 0,1 0 0,1 0 0,15-29 0,-13 29 0,0-1 0,10-35 0,-13 37 0,0 0 0,1 0 0,1 0 0,13-22 0,-12 26 0,2 1 0,0 0 0,0 0 0,18-13 0,17-15 0,-4-4 0,100-93 0,-50 47 0,-16 13 0,-46 49 0,-2-2 0,0-2 0,-2 0 0,-1-2 0,27-45 0,-33 48 0,26-30 0,9-15 0,-12 16 0,-28 43 0,-2-1 0,0 0 0,-1 0 0,-1-1 0,8-19 0,-9 9 0,-2 1 0,-2-1 0,4-50 0,-5 8 0,-6-77 0,3 133 0,-1 1 0,-1 0 0,0 0 0,-1 0 0,0 0 0,-1 0 0,0 0 0,-1 1 0,0 0 0,-1 0 0,0 0 0,0 1 0,-1-1 0,-1 2 0,0-1 0,0 1 0,-1 0 0,0 1 0,-12-9 0,-7-2 0,17 13 0,1-1 0,0 0 0,1 0 0,-14-15 0,3 2 0,-27-23 0,22 21 0,13 14 0,0 1 0,0 0 0,0 1 0,-1 0 0,0 1 0,0 0 0,-24-5 0,5 1 0,-126-54 0,32 11 0,-2-4 0,104 46 0,0-1 0,1-2 0,0 0 0,1-1 0,0-1 0,2-1 0,-32-31 0,46 41 0,0 0 0,-1 1 0,0-1 0,0 2 0,0-1 0,0 1 0,-1 0 0,0 1 0,-14-6 0,7 6 0,1 0 0,-1 1 0,0 1 0,-26 0 0,-22 1-77,31-1-245,1 1 0,-1 2 0,-57 10 0,75-9-6504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3:01.106"/>
    </inkml:context>
    <inkml:brush xml:id="br0">
      <inkml:brushProperty name="width" value="0.035" units="cm"/>
      <inkml:brushProperty name="height" value="0.035" units="cm"/>
      <inkml:brushProperty name="color" value="#FFC114"/>
    </inkml:brush>
  </inkml:definitions>
  <inkml:trace contextRef="#ctx0" brushRef="#br0">0 378 24575,'45'-3'0,"1"-1"0,-1-3 0,47-13 0,-31 7 0,78-19 0,74-13 0,-23 9 0,-163 31 0,110-23 0,-116 21 0,0-1 0,21-11 0,-29 11 0,1 2 0,-1 0 0,2 1 0,-1 0 0,0 1 0,1 0 0,15-1 0,189-12 0,-167 11 0,1-2 0,62-19 0,-7 2 0,-53 17 0,62-2 0,-87 8 0,336-3 0,-213 6 0,-137 0 0,-1 0 0,1 1 0,-1 0 0,0 1 0,0 1 0,0 0 0,0 2 0,-1-1 0,0 2 0,15 8 0,-16-9 0,1-1 0,-1-1 0,1 0 0,0 0 0,16 1 0,-15-3 0,0 1 0,-1 1 0,1 0 0,18 8 0,-27-9 0,-1 1 0,0 0 0,0-1 0,0 2 0,6 5 0,20 16 0,-13-16 0,1-1 0,27 10 0,-24-11 0,34 18 0,-41-18 0,1-1 0,0-1 0,29 7 0,-32-10 0,0 1 0,-1 0 0,1 1 0,-1 0 0,1 1 0,-2 0 0,19 13 0,-10-3 0,1-1 0,0-1 0,30 15 0,-42-25 0,1 1 0,-1 0 0,0 1 0,-1 0 0,1 0 0,-1 1 0,-1 0 0,1 0 0,6 9 0,83 102 0,-55-73 0,-26-30 0,-2 0 0,0 1 0,-1 0 0,13 22 0,-10-9 0,-1 0 0,-2 0 0,-1 1 0,-1 1 0,-1 0 0,-2 1 0,-2-1 0,6 65 0,-3 27 0,0 36 0,-8-21 0,-3 135 0,-7-163 0,0 41 0,9 601 0,-3-713 0,-1 0 0,-2 0 0,-2 0 0,-18 53 0,-10 54 0,16-75 0,15-55 0,0 1 0,1-1 0,-4 30 0,7-21-1365,1-3-5461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3:04.870"/>
    </inkml:context>
    <inkml:brush xml:id="br0">
      <inkml:brushProperty name="width" value="0.035" units="cm"/>
      <inkml:brushProperty name="height" value="0.035" units="cm"/>
      <inkml:brushProperty name="color" value="#FFC114"/>
    </inkml:brush>
  </inkml:definitions>
  <inkml:trace contextRef="#ctx0" brushRef="#br0">3025 127 24575,'-4'0'0,"-77"0"0,-1-2 0,-102-18 0,-38-9 0,9 15 0,148 6 0,-110-9 0,159 16 0,0-1 0,1-1 0,-26-8 0,24 6 0,0 1 0,-34-5 0,-202 7 0,128 4 0,71 1 0,-89 16 0,97-12 0,-26 8 0,-77 26 0,45-12 0,58-19 0,-74 6 0,39-6 0,46-6 0,19-3 0,1 1 0,-1 1 0,1 0 0,0 1 0,0 1 0,-16 7 0,2 2 0,0-2 0,-41 13 0,62-22 0,0-1 0,0 1 0,1 1 0,-1 0 0,1 0 0,0 0 0,0 1 0,1-1 0,-1 2 0,-8 8 0,-1 5 0,1 0 0,-16 24 0,0 2 0,18-28 0,1 1 0,0 1 0,2 0 0,0 0 0,1 1 0,-11 37 0,6-8 0,-13 83 0,7 111 0,20-240 0,-8 78 0,-1 21 0,8-43 0,3 202 0,2-234 0,1 0 0,1-1 0,2 0 0,11 28 0,-7-22 0,-4-11 0,2-1 0,21 35 0,-19-36 0,-2 0 0,17 40 0,34 83 0,-20-50 0,-30-70 0,0 0 0,2-1 0,24 31 0,-25-36 0,0 0 0,-1 1 0,-1 0 0,0 1 0,13 37 0,-15-26 0,-1 0 0,4 45 0,-11-67 0,1 0 0,1-1 0,-1 1 0,1 0 0,0-1 0,1 0 0,-1 1 0,1-1 0,1 0 0,-1 0 0,1-1 0,0 1 0,5 4 0,1 0 0,0 0 0,1-1 0,0-1 0,1 0 0,15 8 0,-9-4 0,0 1 0,-1 1 0,26 26 0,-29-25 0,1-1 0,1 0 0,1-1 0,25 16 0,-5-10 0,91 52 0,-117-64-151,0-1-1,1 0 0,0-1 0,0-1 1,1 0-1,-1-1 0,1 0 1,21 2-1,-13-3-6674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00.700"/>
    </inkml:context>
    <inkml:brush xml:id="br0">
      <inkml:brushProperty name="width" value="0.035" units="cm"/>
      <inkml:brushProperty name="height" value="0.035" units="cm"/>
      <inkml:brushProperty name="color" value="#E71224"/>
    </inkml:brush>
  </inkml:definitions>
  <inkml:trace contextRef="#ctx0" brushRef="#br0">1 1 24575,'14'267'0,"0"0"0,-19 232 0,-1 47 0,5-398 0,2 133 0,2-253 0,1 0 0,0 0 0,3 0 0,15 46 0,-1-23 0,37 70 0,-44-99 0,1 0 0,1-1 0,1 0 0,29 28 0,-28-34 0,1 0 0,1-2 0,0 0 0,1-1 0,0-1 0,37 13 0,13 9 0,-15-8 0,-32-15 0,35 20 0,-29-11 0,0-2 0,0-1 0,2-2 0,0-1 0,33 9 0,14-1 0,-26-5 0,1-3 0,89 11 0,-58-17 0,139 6 0,-198-11 0,0 2 0,0 0 0,46 15 0,10 1 0,9-5 0,33 8 0,-65-13 0,1-3 0,-1-2 0,94-4 0,55 3 0,458 9 0,-428-14 0,-111 1 0,176-23 0,9-7 0,-228 28-1365,-68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29.918"/>
    </inkml:context>
    <inkml:brush xml:id="br0">
      <inkml:brushProperty name="width" value="0.035" units="cm"/>
      <inkml:brushProperty name="height" value="0.035" units="cm"/>
      <inkml:brushProperty name="color" value="#00A0D7"/>
    </inkml:brush>
  </inkml:definitions>
  <inkml:trace contextRef="#ctx0" brushRef="#br0">0 1 24575,'56'2'0,"-1"2"0,60 12 0,108 33 0,25 5 0,16-18 0,-167-13 0,-53-12 0,-9-3 0,0 1 0,-1 2 0,-1 1 0,0 1 0,35 21 0,-7-1 0,-46-26 0,-1 0 0,1 1 0,-2 1 0,1 0 0,-1 1 0,-1 1 0,16 14 0,45 73 0,-23-29 0,-43-58 0,0 1 0,-1 0 0,0 1 0,-1-1 0,0 1 0,-1 0 0,-1 0 0,0 1 0,0-1 0,-2 0 0,1 17 0,-2-24 0,-1 0 0,1 0 0,-1 0 0,-1 0 0,1 0 0,-1 0 0,0 0 0,0-1 0,-1 1 0,1-1 0,-7 9 0,-5 7 0,-25 27 0,25-31 0,-3 3 0,0 0 0,-1-1 0,-36 28 0,-71 57 0,15-12 0,-175 117 0,-163 127 0,314-222 0,27-7-1365,94-96-5461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32.482"/>
    </inkml:context>
    <inkml:brush xml:id="br0">
      <inkml:brushProperty name="width" value="0.035" units="cm"/>
      <inkml:brushProperty name="height" value="0.035" units="cm"/>
      <inkml:brushProperty name="color" value="#00A0D7"/>
    </inkml:brush>
  </inkml:definitions>
  <inkml:trace contextRef="#ctx0" brushRef="#br0">1273 1 24575,'-90'78'0,"43"-40"0,11-9 0,20-17 0,0 0 0,-17 20 0,-6 13 0,21-23 0,-1-1 0,-1 0 0,-1-2 0,-34 27 0,34-32 0,2 2 0,-26 26 0,34-30 0,-2 0 0,0 0 0,0-1 0,-1-1 0,0 0 0,-1-1 0,-25 12 0,36-19 0,-14 4 0,0 1 0,1 1 0,0 0 0,0 1 0,-18 14 0,6-2 0,-36 20 0,37-24 0,-7 6 0,1 2 0,1 1 0,2 2 0,-30 31 0,10-9 0,30-30 0,0 1 0,1 0 0,1 2 0,-18 27 0,32-40 0,0 1 0,0 0 0,1 0 0,1 1 0,0-1 0,0 1 0,1 0 0,0 12 0,1 101 0,2-78 0,-2 18 0,3 59 0,-1-104 0,2 0 0,0 0 0,12 38 0,-8-42 0,1 0 0,1-1 0,0 0 0,1-1 0,22 25 0,-32-38 0,11 11 0,1-1 0,-1 0 0,2-1 0,-1 0 0,17 9 0,76 38 0,-94-51 0,112 47 0,-73-33 0,51 29 0,274 128 0,-125-50 0,-118-55 0,-51-27 0,-2 3 0,121 99 0,-97-72 0,-62-47 0,61 55 0,-96-77-227,0 0-1,-1 0 1,0 1-1,0 0 1,6 13-1,-5-8-6598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45.409"/>
    </inkml:context>
    <inkml:brush xml:id="br0">
      <inkml:brushProperty name="width" value="0.035" units="cm"/>
      <inkml:brushProperty name="height" value="0.035" units="cm"/>
      <inkml:brushProperty name="color" value="#66CC00"/>
    </inkml:brush>
  </inkml:definitions>
  <inkml:trace contextRef="#ctx0" brushRef="#br0">2810 37 24575,'-327'0'0,"303"-1"0,0-2 0,1 0 0,-24-8 0,20 5 0,1 1 0,-36-2 0,-180 6 0,109 3 0,105-1 0,1 1 0,-1 1 0,-33 9 0,-79 28 0,16-4 0,-70 11 0,178-42 0,0 1 0,0 0 0,0 1 0,1 1 0,0 1 0,-16 11 0,3 5 0,23-19 0,0-1 0,0 0 0,-1 0 0,-12 7 0,-150 72 0,140-73 0,0-1 0,-1-1 0,0-1 0,-43 5 0,29-5 0,-45 13 0,39-6 0,-46 17 0,49-16 0,25-9 0,-28 13 0,-74 34 0,77-36 0,33-14 0,0 1 0,0 1 0,-15 8 0,24-11 0,0 0 0,-1 1 0,1-1 0,0 1 0,1 0 0,-1 0 0,1 0 0,0 0 0,0 1 0,0-1 0,0 1 0,-2 6 0,1 0 0,0 1 0,0-1 0,2 1 0,-1 0 0,2-1 0,-1 1 0,1 0 0,1 0 0,0 0 0,1 0 0,1 0 0,-1 0 0,2 0 0,0-1 0,0 1 0,1-1 0,0 0 0,1 0 0,0 0 0,1-1 0,0 1 0,1-1 0,0-1 0,9 10 0,24 21 0,48 62 0,-72-83 0,1-1 0,0 0 0,2-2 0,0 0 0,31 20 0,39 33 0,-37-20 0,-27-23 0,2-2 0,36 26 0,-51-39 0,0-1 0,-1 1 0,0 1 0,-1 0 0,-1 0 0,14 23 0,10 12 0,14 5 0,-32-38 0,-1 2 0,15 19 0,-7 0 0,-1 0 0,-2 2 0,-1 0 0,23 75 0,-32-79 0,-1 1 0,-2 0 0,-2 0 0,1 66 0,-5-87 0,2 1 0,5 24 0,-4-23 0,0 0 0,0 20 0,-2 9 0,-3 1 0,-2-1 0,-1 1 0,-3-1 0,-1-1 0,-3 1 0,-1-2 0,-37 81 0,29-76 0,16-34 0,0-1 0,-1 1 0,0-1 0,-1 0 0,-1-1 0,1 1 0,-2-1 0,0-1 0,-13 13 0,-29 21 0,14-11 0,-1-2 0,-47 29 0,-158 86 0,216-129 0,-42 37 0,28-21 0,-110 70 0,146-99 0,0 0 0,0 0 0,0 0 0,1 1 0,-1 0 0,1 0 0,0 0 0,1 0 0,-1 0 0,1 1 0,0 0 0,0-1 0,1 1 0,0 0 0,0 0 0,-2 11 0,1-2 0,0 0 0,1 1 0,0-1 0,2 1 0,0-1 0,0 1 0,1 0 0,1-1 0,1 0 0,0 1 0,1-1 0,1-1 0,0 1 0,1-1 0,1 1 0,0-2 0,1 1 0,0-1 0,18 21 0,-9-14 0,0-2 0,2 0 0,0-1 0,1-1 0,1-1 0,0 0 0,1-2 0,0 0 0,35 13 0,-29-17 0,0 0 0,1-2 0,50 6 0,-60-11 0,0-1 0,0-1 0,1-1 0,-1-1 0,0 0 0,32-9 0,53-24 0,124-61 0,-123 46 0,57-24 0,-92 42 0,-44 19 0,0 2 0,1 0 0,34-8 0,143-11 0,-79 15 0,215-24 0,-285 34 0,4-3 0,103-27 0,-131 29 0,0 1 0,1 2 0,43 0 0,17-1 0,449-8 0,-348 14 0,-134-1 0,-25 1 0,60-6 0,-88 3 0,-1 0 0,0 0 0,0-1 0,-1 1 0,1-1 0,0 0 0,0 0 0,-1-1 0,1 0 0,-1 1 0,0-1 0,0-1 0,0 1 0,3-4 0,-1 0 0,-1 0 0,0 0 0,0 0 0,-1 0 0,0-1 0,0 1 0,4-16 0,-1-1 0,-2 0 0,-1-1 0,0 0 0,-1-43 0,-3 44 0,-1 0 0,-2-1 0,0 1 0,-2 0 0,0 1 0,-13-35 0,1 16 0,-2 0 0,-36-58 0,49 91 0,-12-22 0,-2 0 0,-46-55 0,-56-24 0,55 52 0,41 37 0,-1 1 0,-1 2 0,-43-23 0,37 24 0,2-2 0,-39-30 0,39 24 0,-41-25 0,63 44 0,-1-2 0,2 0 0,-1 0 0,1 0 0,-15-20 0,-33-54 0,53 75 0,-32-41 0,29 40 0,-1-2 0,1 1 0,0-1 0,1 0 0,1 0 0,-1-1 0,-4-13 0,5 4 0,1-1 0,1 1 0,0 0 0,1-28 0,7-82 0,-4 119 0,0 2 0,1-1 0,0 0 0,1 1 0,-1 0 0,2-1 0,-1 1 0,2 1 0,-1-1 0,7-10 0,10-10 0,28-32 0,-23 28 0,-7 14 0,0 0 0,1 1 0,1 2 0,0 0 0,1 0 0,29-13 0,-19 10 0,-19 10 0,-2 0 0,1-1 0,14-14 0,-16 13 0,1 1 0,0 0 0,18-12 0,-14 13 0,0 0 0,-1-2 0,0 0 0,-1 0 0,0-2 0,-1 1 0,0-1 0,-1-1 0,-1 0 0,0-1 0,-1 0 0,-1 0 0,0-1 0,-1 0 0,0 0 0,-2-1 0,0 0 0,0 0 0,-2 0 0,0 0 0,0-31 0,-4-317 0,1 356 0,-1-1 0,0 1 0,-1 0 0,1 1 0,-2-1 0,1 0 0,-1 1 0,-1-1 0,1 1 0,-2 0 0,1 0 0,-1 0 0,0 0 0,0 1 0,-8-7 0,-9-8 0,0 1 0,-1 1 0,-31-18 0,-2-4 0,36 24 0,-26-29 0,-3-2 0,-103-78 0,120 99-1365,16 13-5461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2:52.518"/>
    </inkml:context>
    <inkml:brush xml:id="br0">
      <inkml:brushProperty name="width" value="0.035" units="cm"/>
      <inkml:brushProperty name="height" value="0.035" units="cm"/>
      <inkml:brushProperty name="color" value="#66CC00"/>
    </inkml:brush>
  </inkml:definitions>
  <inkml:trace contextRef="#ctx0" brushRef="#br0">2221 58 24575,'-333'18'0,"0"0"0,305-18 0,-49 0 0,-80 10 0,60-3 0,65-7 0,1 3 0,-49 9 0,-35 11 0,59-12 0,-85 26 0,113-25 0,-51 29 0,13-5 0,-228 124 0,250-130 0,-61 53 0,10-18 0,92-63 0,1 1 0,-1 0 0,1 1 0,0-1 0,0 0 0,0 1 0,0-1 0,0 1 0,1-1 0,0 1 0,0 0 0,0 0 0,-1 7 0,0 6 0,0 32 0,2-33 0,0-9 0,1 1 0,-1-1 0,1 0 0,0 0 0,1 0 0,0 0 0,0 0 0,0 0 0,5 8 0,0-2 0,1-1 0,0 0 0,16 18 0,5 3 0,-3-1 0,1-2 0,1-2 0,36 29 0,217 130 0,-180-124 0,131 107 0,-139-92 0,-86-71 0,0 0 0,-1 0 0,0 0 0,0 1 0,-1 0 0,0 0 0,5 13 0,14 20 0,-12-22 0,0 0 0,-1 0 0,11 29 0,-18-39 0,-1 0 0,0 1 0,-1-1 0,0 1 0,-1-1 0,1 1 0,-2 0 0,0 0 0,0-1 0,-2 13 0,0-13 0,-1-1 0,0 1 0,0-1 0,-1 0 0,0 0 0,-1 0 0,-10 13 0,7-10 0,1 0 0,0 0 0,-5 13 0,-4 26 0,12-38 0,1 0 0,-1 0 0,-1-1 0,0 0 0,-1 0 0,-11 17 0,2-8 0,-7 10 0,-2-1 0,0-1 0,-2-1 0,-33 26 0,-4-7 0,17-12 0,-47 43 0,0 1 0,68-60 0,1 1 0,1 1 0,1 1 0,1 2 0,-23 30 0,22-19 0,2 2 0,1 0 0,-16 47 0,-31 121 0,61-180 0,1 0 0,1 0 0,2 1 0,0-1 0,3 25 0,-1-10 0,1-18 0,1-1 0,1 1 0,1-1 0,1 0 0,0 0 0,17 34 0,0 1 0,-13-31 0,1 0 0,1-1 0,24 33 0,54 61 0,-42-57 0,-31-37 0,1-2 0,1 0 0,1-1 0,0-1 0,46 33 0,180 94 0,-189-111 0,87 40 0,-126-68 0,0-1 0,1-1 0,0-1 0,32 4 0,81-1 0,-43-4 0,155 19 0,41 3 0,458-17 0,-446-10 0,-286 2 0,205-7 0,-185 4 0,0-2 0,0-1 0,-1-1 0,55-22 0,-69 23 0,-2 1 0,-1 0 0,0-1 0,0-1 0,-1 0 0,0-1 0,21-17 0,-12 5 0,-4 4 0,0 0 0,24-33 0,-22 22 0,-2 0 0,-1-1 0,22-52 0,-28 53 0,-1 0 0,-1 0 0,-2-1 0,0 0 0,-2 0 0,-1 0 0,-1-47 0,-3 66 0,-1-1 0,0 1 0,0 0 0,-1 0 0,0 0 0,-1 0 0,1 0 0,-11-15 0,-5-4 0,-24-28 0,38 49 0,-11-9 0,0 0 0,-1 1 0,-1 0 0,0 2 0,-40-23 0,21 13 0,30 18 0,1 0 0,-1-1 0,1 0 0,-10-11 0,11 10 0,0 1 0,-1 0 0,0 1 0,0 0 0,-12-8 0,0 3 0,0 2 0,-30-10 0,-21-9 0,45 17 0,1 1 0,-1 1 0,-31-5 0,32 8 0,0-1 0,1 0 0,0-2 0,-26-13 0,29 10 0,0 0 0,1-1 0,1-1 0,0-1 0,-26-28 0,35 33 0,-1 0 0,1 0 0,0-1 0,1 0 0,0-1 0,1 0 0,0 0 0,1 0 0,0-1 0,1 1 0,-4-18 0,-2-36 0,3-1 0,3 1 0,4-69 0,1 59 0,-1 58 0,0 0 0,2 0 0,0 1 0,1-1 0,1 1 0,0 0 0,1 0 0,1 0 0,15-29 0,-13 29 0,0-1 0,10-35 0,-13 37 0,0 0 0,1 0 0,1 0 0,13-22 0,-12 26 0,2 1 0,0 0 0,0 0 0,18-13 0,17-15 0,-4-4 0,100-93 0,-50 47 0,-16 13 0,-46 49 0,-2-2 0,0-2 0,-2 0 0,-1-2 0,27-45 0,-33 48 0,26-30 0,9-15 0,-12 16 0,-28 43 0,-2-1 0,0 0 0,-1 0 0,-1-1 0,8-19 0,-9 9 0,-2 1 0,-2-1 0,4-50 0,-5 8 0,-6-77 0,3 133 0,-1 1 0,-1 0 0,0 0 0,-1 0 0,0 0 0,-1 0 0,0 0 0,-1 1 0,0 0 0,-1 0 0,0 0 0,0 1 0,-1-1 0,-1 2 0,0-1 0,0 1 0,-1 0 0,0 1 0,-12-9 0,-7-2 0,17 13 0,1-1 0,0 0 0,1 0 0,-14-15 0,3 2 0,-27-23 0,22 21 0,13 14 0,0 1 0,0 0 0,0 1 0,-1 0 0,0 1 0,0 0 0,-24-5 0,5 1 0,-126-54 0,32 11 0,-2-4 0,104 46 0,0-1 0,1-2 0,0 0 0,1-1 0,0-1 0,2-1 0,-32-31 0,46 41 0,0 0 0,-1 1 0,0-1 0,0 2 0,0-1 0,0 1 0,-1 0 0,0 1 0,-14-6 0,7 6 0,1 0 0,-1 1 0,0 1 0,-26 0 0,-22 1-77,31-1-245,1 1 0,-1 2 0,-57 10 0,75-9-6504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3:01.106"/>
    </inkml:context>
    <inkml:brush xml:id="br0">
      <inkml:brushProperty name="width" value="0.035" units="cm"/>
      <inkml:brushProperty name="height" value="0.035" units="cm"/>
      <inkml:brushProperty name="color" value="#FFC114"/>
    </inkml:brush>
  </inkml:definitions>
  <inkml:trace contextRef="#ctx0" brushRef="#br0">0 378 24575,'45'-3'0,"1"-1"0,-1-3 0,47-13 0,-31 7 0,78-19 0,74-13 0,-23 9 0,-163 31 0,110-23 0,-116 21 0,0-1 0,21-11 0,-29 11 0,1 2 0,-1 0 0,2 1 0,-1 0 0,0 1 0,1 0 0,15-1 0,189-12 0,-167 11 0,1-2 0,62-19 0,-7 2 0,-53 17 0,62-2 0,-87 8 0,336-3 0,-213 6 0,-137 0 0,-1 0 0,1 1 0,-1 0 0,0 1 0,0 1 0,0 0 0,0 2 0,-1-1 0,0 2 0,15 8 0,-16-9 0,1-1 0,-1-1 0,1 0 0,0 0 0,16 1 0,-15-3 0,0 1 0,-1 1 0,1 0 0,18 8 0,-27-9 0,-1 1 0,0 0 0,0-1 0,0 2 0,6 5 0,20 16 0,-13-16 0,1-1 0,27 10 0,-24-11 0,34 18 0,-41-18 0,1-1 0,0-1 0,29 7 0,-32-10 0,0 1 0,-1 0 0,1 1 0,-1 0 0,1 1 0,-2 0 0,19 13 0,-10-3 0,1-1 0,0-1 0,30 15 0,-42-25 0,1 1 0,-1 0 0,0 1 0,-1 0 0,1 0 0,-1 1 0,-1 0 0,1 0 0,6 9 0,83 102 0,-55-73 0,-26-30 0,-2 0 0,0 1 0,-1 0 0,13 22 0,-10-9 0,-1 0 0,-2 0 0,-1 1 0,-1 1 0,-1 0 0,-2 1 0,-2-1 0,6 65 0,-3 27 0,0 36 0,-8-21 0,-3 135 0,-7-163 0,0 41 0,9 601 0,-3-713 0,-1 0 0,-2 0 0,-2 0 0,-18 53 0,-10 54 0,16-75 0,15-55 0,0 1 0,1-1 0,-4 30 0,7-21-1365,1-3-5461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3:04.870"/>
    </inkml:context>
    <inkml:brush xml:id="br0">
      <inkml:brushProperty name="width" value="0.035" units="cm"/>
      <inkml:brushProperty name="height" value="0.035" units="cm"/>
      <inkml:brushProperty name="color" value="#FFC114"/>
    </inkml:brush>
  </inkml:definitions>
  <inkml:trace contextRef="#ctx0" brushRef="#br0">3025 127 24575,'-4'0'0,"-77"0"0,-1-2 0,-102-18 0,-38-9 0,9 15 0,148 6 0,-110-9 0,159 16 0,0-1 0,1-1 0,-26-8 0,24 6 0,0 1 0,-34-5 0,-202 7 0,128 4 0,71 1 0,-89 16 0,97-12 0,-26 8 0,-77 26 0,45-12 0,58-19 0,-74 6 0,39-6 0,46-6 0,19-3 0,1 1 0,-1 1 0,1 0 0,0 1 0,0 1 0,-16 7 0,2 2 0,0-2 0,-41 13 0,62-22 0,0-1 0,0 1 0,1 1 0,-1 0 0,1 0 0,0 0 0,0 1 0,1-1 0,-1 2 0,-8 8 0,-1 5 0,1 0 0,-16 24 0,0 2 0,18-28 0,1 1 0,0 1 0,2 0 0,0 0 0,1 1 0,-11 37 0,6-8 0,-13 83 0,7 111 0,20-240 0,-8 78 0,-1 21 0,8-43 0,3 202 0,2-234 0,1 0 0,1-1 0,2 0 0,11 28 0,-7-22 0,-4-11 0,2-1 0,21 35 0,-19-36 0,-2 0 0,17 40 0,34 83 0,-20-50 0,-30-70 0,0 0 0,2-1 0,24 31 0,-25-36 0,0 0 0,-1 1 0,-1 0 0,0 1 0,13 37 0,-15-26 0,-1 0 0,4 45 0,-11-67 0,1 0 0,1-1 0,-1 1 0,1 0 0,0-1 0,1 0 0,-1 1 0,1-1 0,1 0 0,-1 0 0,1-1 0,0 1 0,5 4 0,1 0 0,0 0 0,1-1 0,0-1 0,1 0 0,15 8 0,-9-4 0,0 1 0,-1 1 0,26 26 0,-29-25 0,1-1 0,1 0 0,1-1 0,25 16 0,-5-10 0,91 52 0,-117-64-151,0-1-1,1 0 0,0-1 0,0-1 1,1 0-1,-1-1 0,1 0 1,21 2-1,-13-3-6674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9:31:57.240"/>
    </inkml:context>
    <inkml:brush xml:id="br0">
      <inkml:brushProperty name="width" value="0.035" units="cm"/>
      <inkml:brushProperty name="height" value="0.035" units="cm"/>
      <inkml:brushProperty name="color" value="#E71224"/>
    </inkml:brush>
  </inkml:definitions>
  <inkml:trace contextRef="#ctx0" brushRef="#br0">4034 1 24575,'1'11'0,"0"1"0,1-1 0,1 1 0,0-1 0,4 12 0,4 14 0,3 22 0,10 118 0,-18 68 0,9-61 0,-2-67 0,-5 277 0,-7-358 0,3 0 0,9 46 0,1 11 0,2 74 0,-11 273 0,-8-403 0,-1 0 0,-2 0 0,-2-1 0,-1 0 0,-2 0 0,-1-1 0,-2 0 0,-35 61 0,25-52 0,14-23 0,-2 0 0,0-1 0,-26 30 0,14-25 0,-1-2 0,-51 36 0,3-3 0,10 0 0,22-19 0,-1-2 0,-50 32 0,-25 9 0,-50 30 0,120-80 0,6-4 0,-67 49 0,73-46 0,-2-2 0,-1-2 0,-1-1 0,-43 15 0,55-23 0,-28 12 0,2 3 0,-83 55 0,78-46 0,-2-3 0,-102 42 0,68-33 0,26-11 0,0-3 0,-2-3 0,-1-3 0,-82 15 0,110-30 0,-14 2 0,0 2 0,-71 24 0,-106 58 0,157-60 0,0-4 0,-157 37 0,-169-1 0,298-48 0,64-10 0,0-1 0,-60 1 0,-40-8-1365,119 1-5461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14.xml"/><Relationship Id="rId18" Type="http://schemas.openxmlformats.org/officeDocument/2006/relationships/image" Target="../media/image9.png"/><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6.png"/><Relationship Id="rId17" Type="http://schemas.openxmlformats.org/officeDocument/2006/relationships/customXml" Target="../ink/ink16.xml"/><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3.png"/><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customXml" Target="../ink/ink15.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2.xml"/><Relationship Id="rId14"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www.sciencedirect.com/topics/neuroscience/brain-network" TargetMode="External"/><Relationship Id="rId2" Type="http://schemas.openxmlformats.org/officeDocument/2006/relationships/hyperlink" Target="https://www.sciencedirect.com/science/article/pii/S0149763419303823"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1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17" Type="http://schemas.openxmlformats.org/officeDocument/2006/relationships/customXml" Target="../ink/ink8.xml"/><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2607840" y="1809360"/>
            <a:ext cx="518220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4000" b="1" strike="noStrike" spc="-1">
                <a:solidFill>
                  <a:srgbClr val="000000"/>
                </a:solidFill>
                <a:latin typeface="Calibri"/>
                <a:ea typeface="DejaVu Sans"/>
              </a:rPr>
              <a:t>Functional Connectivity</a:t>
            </a:r>
            <a:endParaRPr lang="en-IN" sz="4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05E107-C47D-5517-E4C7-C5E9B76A7EB2}"/>
              </a:ext>
            </a:extLst>
          </p:cNvPr>
          <p:cNvPicPr>
            <a:picLocks noChangeAspect="1"/>
          </p:cNvPicPr>
          <p:nvPr/>
        </p:nvPicPr>
        <p:blipFill>
          <a:blip r:embed="rId2"/>
          <a:stretch>
            <a:fillRect/>
          </a:stretch>
        </p:blipFill>
        <p:spPr>
          <a:xfrm>
            <a:off x="0" y="325740"/>
            <a:ext cx="12192000" cy="6206519"/>
          </a:xfrm>
          <a:prstGeom prst="rect">
            <a:avLst/>
          </a:prstGeom>
        </p:spPr>
      </p:pic>
    </p:spTree>
    <p:extLst>
      <p:ext uri="{BB962C8B-B14F-4D97-AF65-F5344CB8AC3E}">
        <p14:creationId xmlns:p14="http://schemas.microsoft.com/office/powerpoint/2010/main" val="42787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474658-C75A-F266-14A7-61BE9D06E470}"/>
              </a:ext>
            </a:extLst>
          </p:cNvPr>
          <p:cNvPicPr>
            <a:picLocks noChangeAspect="1"/>
          </p:cNvPicPr>
          <p:nvPr/>
        </p:nvPicPr>
        <p:blipFill>
          <a:blip r:embed="rId2"/>
          <a:stretch>
            <a:fillRect/>
          </a:stretch>
        </p:blipFill>
        <p:spPr>
          <a:xfrm>
            <a:off x="0" y="288020"/>
            <a:ext cx="12192000" cy="6281960"/>
          </a:xfrm>
          <a:prstGeom prst="rect">
            <a:avLst/>
          </a:prstGeom>
        </p:spPr>
      </p:pic>
    </p:spTree>
    <p:extLst>
      <p:ext uri="{BB962C8B-B14F-4D97-AF65-F5344CB8AC3E}">
        <p14:creationId xmlns:p14="http://schemas.microsoft.com/office/powerpoint/2010/main" val="2426591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DE6B33-F5B2-AF22-5DF9-456CDC837690}"/>
              </a:ext>
            </a:extLst>
          </p:cNvPr>
          <p:cNvPicPr>
            <a:picLocks noChangeAspect="1"/>
          </p:cNvPicPr>
          <p:nvPr/>
        </p:nvPicPr>
        <p:blipFill>
          <a:blip r:embed="rId2"/>
          <a:stretch>
            <a:fillRect/>
          </a:stretch>
        </p:blipFill>
        <p:spPr>
          <a:xfrm>
            <a:off x="0" y="333307"/>
            <a:ext cx="12192000" cy="6191385"/>
          </a:xfrm>
          <a:prstGeom prst="rect">
            <a:avLst/>
          </a:prstGeom>
        </p:spPr>
      </p:pic>
    </p:spTree>
    <p:extLst>
      <p:ext uri="{BB962C8B-B14F-4D97-AF65-F5344CB8AC3E}">
        <p14:creationId xmlns:p14="http://schemas.microsoft.com/office/powerpoint/2010/main" val="559336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4203D-32BE-766E-42C1-DAF9D6CB1E62}"/>
              </a:ext>
            </a:extLst>
          </p:cNvPr>
          <p:cNvSpPr txBox="1"/>
          <p:nvPr/>
        </p:nvSpPr>
        <p:spPr>
          <a:xfrm>
            <a:off x="1551880" y="2428074"/>
            <a:ext cx="1025540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Calibri"/>
              </a:rPr>
              <a:t>Common threshold</a:t>
            </a:r>
            <a:r>
              <a:rPr lang="en-US" sz="1400" dirty="0">
                <a:latin typeface="Calibri"/>
              </a:rPr>
              <a:t>: </a:t>
            </a:r>
            <a:r>
              <a:rPr lang="en-US" sz="1400" dirty="0">
                <a:latin typeface="Calibri"/>
                <a:ea typeface="+mn-lt"/>
                <a:cs typeface="+mn-lt"/>
              </a:rPr>
              <a:t>{'theta': 0.9422110552763826, 'alpha': 0.4824120603015075, 'beta': 1.2738693467336675}</a:t>
            </a:r>
          </a:p>
          <a:p>
            <a:r>
              <a:rPr lang="en-US" sz="1400" dirty="0">
                <a:latin typeface="Calibri"/>
                <a:ea typeface="+mn-lt"/>
                <a:cs typeface="+mn-lt"/>
              </a:rPr>
              <a:t>     </a:t>
            </a:r>
            <a:endParaRPr lang="en-US" sz="1400" dirty="0">
              <a:latin typeface="Calibri"/>
              <a:cs typeface="Arial"/>
            </a:endParaRPr>
          </a:p>
          <a:p>
            <a:r>
              <a:rPr lang="en-US" sz="1400" dirty="0">
                <a:latin typeface="Calibri"/>
              </a:rPr>
              <a:t>Threshold for </a:t>
            </a:r>
            <a:r>
              <a:rPr lang="en-US" sz="1400" b="1" dirty="0">
                <a:latin typeface="Calibri"/>
              </a:rPr>
              <a:t>theta</a:t>
            </a:r>
            <a:r>
              <a:rPr lang="en-US" sz="1400" dirty="0">
                <a:latin typeface="Calibri"/>
              </a:rPr>
              <a:t> - </a:t>
            </a:r>
            <a:r>
              <a:rPr lang="en-US" sz="1400" b="1" dirty="0">
                <a:latin typeface="Calibri"/>
              </a:rPr>
              <a:t>Pre</a:t>
            </a:r>
            <a:r>
              <a:rPr lang="en-US" sz="1400" dirty="0">
                <a:latin typeface="Calibri"/>
              </a:rPr>
              <a:t>: </a:t>
            </a:r>
            <a:r>
              <a:rPr lang="en-US" sz="1400" dirty="0">
                <a:latin typeface="Calibri"/>
                <a:cs typeface="Arial"/>
              </a:rPr>
              <a:t>0.3962194915820743</a:t>
            </a:r>
            <a:r>
              <a:rPr lang="en-US" sz="1400" dirty="0">
                <a:latin typeface="Calibri"/>
              </a:rPr>
              <a:t> </a:t>
            </a:r>
            <a:r>
              <a:rPr lang="en-US" sz="1400" b="1" dirty="0">
                <a:latin typeface="Calibri"/>
              </a:rPr>
              <a:t>Post</a:t>
            </a:r>
            <a:r>
              <a:rPr lang="en-US" sz="1400" dirty="0">
                <a:latin typeface="Calibri"/>
              </a:rPr>
              <a:t>: </a:t>
            </a:r>
            <a:r>
              <a:rPr lang="en-US" sz="1400" dirty="0">
                <a:latin typeface="Calibri"/>
                <a:cs typeface="Arial"/>
              </a:rPr>
              <a:t>0.4504460280832946 </a:t>
            </a:r>
          </a:p>
          <a:p>
            <a:r>
              <a:rPr lang="en-US" sz="1400" dirty="0">
                <a:latin typeface="Calibri"/>
              </a:rPr>
              <a:t>Threshold for </a:t>
            </a:r>
            <a:r>
              <a:rPr lang="en-US" sz="1400" b="1" dirty="0">
                <a:latin typeface="Calibri"/>
              </a:rPr>
              <a:t>alpha </a:t>
            </a:r>
            <a:r>
              <a:rPr lang="en-US" sz="1400" dirty="0">
                <a:latin typeface="Calibri"/>
              </a:rPr>
              <a:t>- </a:t>
            </a:r>
            <a:r>
              <a:rPr lang="en-US" sz="1400" b="1" dirty="0">
                <a:latin typeface="Calibri"/>
              </a:rPr>
              <a:t>Pre</a:t>
            </a:r>
            <a:r>
              <a:rPr lang="en-US" sz="1400" dirty="0">
                <a:latin typeface="Calibri"/>
              </a:rPr>
              <a:t>: </a:t>
            </a:r>
            <a:r>
              <a:rPr lang="en-US" sz="1400" dirty="0">
                <a:latin typeface="Calibri"/>
                <a:cs typeface="Arial"/>
              </a:rPr>
              <a:t>0.4340006222068103</a:t>
            </a:r>
            <a:r>
              <a:rPr lang="en-US" sz="1400" dirty="0">
                <a:latin typeface="Calibri"/>
              </a:rPr>
              <a:t> </a:t>
            </a:r>
            <a:r>
              <a:rPr lang="en-US" sz="1400" b="1" dirty="0">
                <a:latin typeface="Calibri"/>
              </a:rPr>
              <a:t>Post</a:t>
            </a:r>
            <a:r>
              <a:rPr lang="en-US" sz="1400" dirty="0">
                <a:latin typeface="Calibri"/>
              </a:rPr>
              <a:t>:</a:t>
            </a:r>
            <a:r>
              <a:rPr lang="en-US" sz="1400" dirty="0">
                <a:latin typeface="Calibri"/>
                <a:cs typeface="Arial"/>
              </a:rPr>
              <a:t> 0.45701682217527523 </a:t>
            </a:r>
          </a:p>
          <a:p>
            <a:r>
              <a:rPr lang="en-US" sz="1400" dirty="0">
                <a:latin typeface="Calibri"/>
              </a:rPr>
              <a:t>Threshold for </a:t>
            </a:r>
            <a:r>
              <a:rPr lang="en-US" sz="1400" b="1" dirty="0">
                <a:latin typeface="Calibri"/>
              </a:rPr>
              <a:t>beta </a:t>
            </a:r>
            <a:r>
              <a:rPr lang="en-US" sz="1400" dirty="0">
                <a:latin typeface="Calibri"/>
              </a:rPr>
              <a:t>- </a:t>
            </a:r>
            <a:r>
              <a:rPr lang="en-US" sz="1400" b="1" dirty="0">
                <a:latin typeface="Calibri"/>
              </a:rPr>
              <a:t>Pre</a:t>
            </a:r>
            <a:r>
              <a:rPr lang="en-US" sz="1400" dirty="0">
                <a:latin typeface="Calibri"/>
              </a:rPr>
              <a:t>: </a:t>
            </a:r>
            <a:r>
              <a:rPr lang="en-US" sz="1400" dirty="0">
                <a:latin typeface="Calibri"/>
                <a:cs typeface="Arial"/>
              </a:rPr>
              <a:t>0.4720608510859827</a:t>
            </a:r>
            <a:r>
              <a:rPr lang="en-US" sz="1400" dirty="0">
                <a:latin typeface="Calibri"/>
              </a:rPr>
              <a:t> </a:t>
            </a:r>
            <a:r>
              <a:rPr lang="en-US" sz="1400" b="1" dirty="0">
                <a:latin typeface="Calibri"/>
              </a:rPr>
              <a:t>Post</a:t>
            </a:r>
            <a:r>
              <a:rPr lang="en-US" sz="1400" dirty="0">
                <a:latin typeface="Calibri"/>
              </a:rPr>
              <a:t>: </a:t>
            </a:r>
            <a:r>
              <a:rPr lang="en-US" sz="1400" dirty="0">
                <a:latin typeface="Calibri"/>
                <a:cs typeface="Arial"/>
              </a:rPr>
              <a:t>0.4919280026516667</a:t>
            </a:r>
          </a:p>
          <a:p>
            <a:endParaRPr lang="en-US" sz="1400" dirty="0">
              <a:latin typeface="Calibri"/>
            </a:endParaRPr>
          </a:p>
        </p:txBody>
      </p:sp>
    </p:spTree>
    <p:extLst>
      <p:ext uri="{BB962C8B-B14F-4D97-AF65-F5344CB8AC3E}">
        <p14:creationId xmlns:p14="http://schemas.microsoft.com/office/powerpoint/2010/main" val="579440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5AB91-33B4-F4C4-32DF-A44CA5570EB8}"/>
              </a:ext>
            </a:extLst>
          </p:cNvPr>
          <p:cNvSpPr txBox="1"/>
          <p:nvPr/>
        </p:nvSpPr>
        <p:spPr>
          <a:xfrm>
            <a:off x="563343" y="2544543"/>
            <a:ext cx="5420112"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Calibri"/>
              </a:rPr>
              <a:t>PRE-AVG-theta-number of links: K= </a:t>
            </a:r>
            <a:r>
              <a:rPr lang="en-US" sz="1100" dirty="0">
                <a:latin typeface="Consolas"/>
              </a:rPr>
              <a:t>107</a:t>
            </a:r>
            <a:endParaRPr lang="en-US" sz="1400" dirty="0">
              <a:latin typeface="Calibri"/>
            </a:endParaRPr>
          </a:p>
          <a:p>
            <a:r>
              <a:rPr lang="en-US" sz="1400" dirty="0">
                <a:latin typeface="Calibri"/>
              </a:rPr>
              <a:t>POST-AVG-theta-number of links: K= </a:t>
            </a:r>
            <a:r>
              <a:rPr lang="en-US" sz="1100" dirty="0">
                <a:latin typeface="Consolas"/>
              </a:rPr>
              <a:t>92</a:t>
            </a:r>
          </a:p>
          <a:p>
            <a:endParaRPr lang="en-US" sz="1400" dirty="0">
              <a:latin typeface="Calibri"/>
            </a:endParaRPr>
          </a:p>
          <a:p>
            <a:r>
              <a:rPr lang="en-US" sz="1400" dirty="0">
                <a:latin typeface="Calibri"/>
              </a:rPr>
              <a:t>PRE-AVG-alpha-number of links: K= </a:t>
            </a:r>
            <a:r>
              <a:rPr lang="en-US" sz="1100" dirty="0">
                <a:latin typeface="Consolas"/>
              </a:rPr>
              <a:t>164</a:t>
            </a:r>
          </a:p>
          <a:p>
            <a:r>
              <a:rPr lang="en-US" sz="1400" dirty="0">
                <a:latin typeface="Calibri"/>
              </a:rPr>
              <a:t>POST-AVG-alpha-number of links: K= </a:t>
            </a:r>
            <a:r>
              <a:rPr lang="en-US" sz="1100" dirty="0">
                <a:latin typeface="Consolas"/>
              </a:rPr>
              <a:t>150</a:t>
            </a:r>
          </a:p>
          <a:p>
            <a:endParaRPr lang="en-US" sz="1400" dirty="0">
              <a:latin typeface="Calibri"/>
            </a:endParaRPr>
          </a:p>
          <a:p>
            <a:r>
              <a:rPr lang="en-US" sz="1400" dirty="0">
                <a:latin typeface="Calibri"/>
              </a:rPr>
              <a:t>PRE-AVG-beta-number of links: K= </a:t>
            </a:r>
            <a:r>
              <a:rPr lang="en-US" sz="1100" dirty="0">
                <a:latin typeface="Consolas"/>
              </a:rPr>
              <a:t>57</a:t>
            </a:r>
          </a:p>
          <a:p>
            <a:r>
              <a:rPr lang="en-US" sz="1400" dirty="0">
                <a:latin typeface="Calibri"/>
              </a:rPr>
              <a:t>POST-AVG-beta-number of links: K= 68</a:t>
            </a:r>
            <a:endParaRPr lang="en-US" sz="1100" dirty="0">
              <a:latin typeface="Consolas"/>
            </a:endParaRPr>
          </a:p>
          <a:p>
            <a:br>
              <a:rPr lang="en-US" dirty="0"/>
            </a:br>
            <a:endParaRPr lang="en-US" sz="1400" dirty="0">
              <a:latin typeface="Calibri"/>
            </a:endParaRPr>
          </a:p>
          <a:p>
            <a:endParaRPr lang="en-US" sz="1400" dirty="0">
              <a:latin typeface="Calibri"/>
            </a:endParaRPr>
          </a:p>
        </p:txBody>
      </p:sp>
      <p:sp>
        <p:nvSpPr>
          <p:cNvPr id="5" name="TextBox 4">
            <a:extLst>
              <a:ext uri="{FF2B5EF4-FFF2-40B4-BE49-F238E27FC236}">
                <a16:creationId xmlns:a16="http://schemas.microsoft.com/office/drawing/2014/main" id="{A1774858-3013-71D5-2D5B-9B962AFD50E5}"/>
              </a:ext>
            </a:extLst>
          </p:cNvPr>
          <p:cNvSpPr txBox="1"/>
          <p:nvPr/>
        </p:nvSpPr>
        <p:spPr>
          <a:xfrm>
            <a:off x="4245930" y="2607527"/>
            <a:ext cx="776021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Calibri"/>
                <a:ea typeface="+mn-lt"/>
                <a:cs typeface="+mn-lt"/>
              </a:rPr>
              <a:t>PRE-AVG: theta left region: 71 right region: 66 proportion: 1.0757575757575757 </a:t>
            </a:r>
            <a:endParaRPr lang="en-US" sz="1400">
              <a:latin typeface="Calibri"/>
              <a:ea typeface="+mn-lt"/>
              <a:cs typeface="+mn-lt"/>
            </a:endParaRPr>
          </a:p>
          <a:p>
            <a:r>
              <a:rPr lang="en-US" sz="1400" dirty="0">
                <a:latin typeface="Calibri"/>
                <a:ea typeface="+mn-lt"/>
                <a:cs typeface="+mn-lt"/>
              </a:rPr>
              <a:t>POST-AVG: theta left region: 73 right region: 48 proportion: 1.5208333333333333 </a:t>
            </a:r>
            <a:endParaRPr lang="en-US" sz="1400">
              <a:latin typeface="Calibri"/>
              <a:ea typeface="+mn-lt"/>
              <a:cs typeface="+mn-lt"/>
            </a:endParaRPr>
          </a:p>
          <a:p>
            <a:endParaRPr lang="en-US" sz="1400" dirty="0">
              <a:latin typeface="Calibri"/>
              <a:ea typeface="+mn-lt"/>
              <a:cs typeface="+mn-lt"/>
            </a:endParaRPr>
          </a:p>
          <a:p>
            <a:r>
              <a:rPr lang="en-US" sz="1400" dirty="0">
                <a:latin typeface="Calibri"/>
                <a:ea typeface="+mn-lt"/>
                <a:cs typeface="+mn-lt"/>
              </a:rPr>
              <a:t>PRE-AVG: alpha left region: 117 right region: 103 proportion: 1.1359223300970873 </a:t>
            </a:r>
            <a:endParaRPr lang="en-US" sz="1400">
              <a:latin typeface="Calibri"/>
              <a:ea typeface="+mn-lt"/>
              <a:cs typeface="+mn-lt"/>
            </a:endParaRPr>
          </a:p>
          <a:p>
            <a:r>
              <a:rPr lang="en-US" sz="1400" dirty="0">
                <a:latin typeface="Calibri"/>
                <a:ea typeface="+mn-lt"/>
                <a:cs typeface="+mn-lt"/>
              </a:rPr>
              <a:t>POST-AVG: alpha left region: 114 right region: 87 proportion: 1.3103448275862069</a:t>
            </a:r>
          </a:p>
          <a:p>
            <a:endParaRPr lang="en-US" sz="1400" dirty="0">
              <a:latin typeface="Calibri"/>
              <a:ea typeface="+mn-lt"/>
              <a:cs typeface="+mn-lt"/>
            </a:endParaRPr>
          </a:p>
          <a:p>
            <a:r>
              <a:rPr lang="en-US" sz="1400" dirty="0">
                <a:latin typeface="Calibri"/>
                <a:ea typeface="+mn-lt"/>
                <a:cs typeface="+mn-lt"/>
              </a:rPr>
              <a:t>PRE-AVG: beta left region: 44 right region: 30 proportion: 1.4666666666666666 </a:t>
            </a:r>
            <a:endParaRPr lang="en-US" sz="1400">
              <a:latin typeface="Calibri"/>
              <a:ea typeface="+mn-lt"/>
              <a:cs typeface="+mn-lt"/>
            </a:endParaRPr>
          </a:p>
          <a:p>
            <a:r>
              <a:rPr lang="en-US" sz="1400" dirty="0">
                <a:latin typeface="Calibri"/>
                <a:ea typeface="+mn-lt"/>
                <a:cs typeface="+mn-lt"/>
              </a:rPr>
              <a:t>POST-AVG: beta left region: 57 right region: 37 proportion: 1.5405405405405406</a:t>
            </a:r>
            <a:endParaRPr lang="en-US" sz="1400">
              <a:latin typeface="Calibri"/>
            </a:endParaRPr>
          </a:p>
        </p:txBody>
      </p:sp>
    </p:spTree>
    <p:extLst>
      <p:ext uri="{BB962C8B-B14F-4D97-AF65-F5344CB8AC3E}">
        <p14:creationId xmlns:p14="http://schemas.microsoft.com/office/powerpoint/2010/main" val="309629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FE8214-AA3F-4098-19F3-2F22196C5A93}"/>
              </a:ext>
            </a:extLst>
          </p:cNvPr>
          <p:cNvPicPr>
            <a:picLocks noChangeAspect="1"/>
          </p:cNvPicPr>
          <p:nvPr/>
        </p:nvPicPr>
        <p:blipFill>
          <a:blip r:embed="rId2"/>
          <a:stretch>
            <a:fillRect/>
          </a:stretch>
        </p:blipFill>
        <p:spPr>
          <a:xfrm>
            <a:off x="-212481" y="-831906"/>
            <a:ext cx="12192000" cy="4052389"/>
          </a:xfrm>
          <a:prstGeom prst="rect">
            <a:avLst/>
          </a:prstGeom>
        </p:spPr>
      </p:pic>
      <p:pic>
        <p:nvPicPr>
          <p:cNvPr id="5" name="Picture 4">
            <a:extLst>
              <a:ext uri="{FF2B5EF4-FFF2-40B4-BE49-F238E27FC236}">
                <a16:creationId xmlns:a16="http://schemas.microsoft.com/office/drawing/2014/main" id="{F54BE985-8CBA-2523-4EEE-DCE1D48FAEB7}"/>
              </a:ext>
            </a:extLst>
          </p:cNvPr>
          <p:cNvPicPr>
            <a:picLocks noChangeAspect="1"/>
          </p:cNvPicPr>
          <p:nvPr/>
        </p:nvPicPr>
        <p:blipFill>
          <a:blip r:embed="rId3"/>
          <a:stretch>
            <a:fillRect/>
          </a:stretch>
        </p:blipFill>
        <p:spPr>
          <a:xfrm>
            <a:off x="0" y="3385606"/>
            <a:ext cx="12192000" cy="4014017"/>
          </a:xfrm>
          <a:prstGeom prst="rect">
            <a:avLst/>
          </a:prstGeom>
        </p:spPr>
      </p:pic>
    </p:spTree>
    <p:extLst>
      <p:ext uri="{BB962C8B-B14F-4D97-AF65-F5344CB8AC3E}">
        <p14:creationId xmlns:p14="http://schemas.microsoft.com/office/powerpoint/2010/main" val="175831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69A3BBFB-F370-8A6A-52B3-9E9E5836E583}"/>
              </a:ext>
            </a:extLst>
          </p:cNvPr>
          <p:cNvSpPr txBox="1"/>
          <p:nvPr/>
        </p:nvSpPr>
        <p:spPr>
          <a:xfrm>
            <a:off x="8467570" y="501830"/>
            <a:ext cx="27432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Post – pre binarized matrix</a:t>
            </a:r>
          </a:p>
        </p:txBody>
      </p:sp>
      <p:pic>
        <p:nvPicPr>
          <p:cNvPr id="3" name="Picture 2">
            <a:extLst>
              <a:ext uri="{FF2B5EF4-FFF2-40B4-BE49-F238E27FC236}">
                <a16:creationId xmlns:a16="http://schemas.microsoft.com/office/drawing/2014/main" id="{0BD39375-2969-1B3F-1364-DFD19933AC14}"/>
              </a:ext>
            </a:extLst>
          </p:cNvPr>
          <p:cNvPicPr>
            <a:picLocks noChangeAspect="1"/>
          </p:cNvPicPr>
          <p:nvPr/>
        </p:nvPicPr>
        <p:blipFill>
          <a:blip r:embed="rId2"/>
          <a:stretch>
            <a:fillRect/>
          </a:stretch>
        </p:blipFill>
        <p:spPr>
          <a:xfrm>
            <a:off x="102577" y="1769688"/>
            <a:ext cx="12192000" cy="4036659"/>
          </a:xfrm>
          <a:prstGeom prst="rect">
            <a:avLst/>
          </a:prstGeom>
        </p:spPr>
      </p:pic>
    </p:spTree>
    <p:extLst>
      <p:ext uri="{BB962C8B-B14F-4D97-AF65-F5344CB8AC3E}">
        <p14:creationId xmlns:p14="http://schemas.microsoft.com/office/powerpoint/2010/main" val="1113571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2BB09-1C26-11A8-B7B7-166C49B2FBF0}"/>
              </a:ext>
            </a:extLst>
          </p:cNvPr>
          <p:cNvSpPr txBox="1"/>
          <p:nvPr/>
        </p:nvSpPr>
        <p:spPr>
          <a:xfrm>
            <a:off x="1292096" y="1947333"/>
            <a:ext cx="9307756"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Calibri"/>
              </a:rPr>
              <a:t>Hubness threshold: </a:t>
            </a:r>
            <a:r>
              <a:rPr lang="en-US" sz="1100" dirty="0">
                <a:latin typeface="Consolas"/>
                <a:ea typeface="+mn-lt"/>
                <a:cs typeface="+mn-lt"/>
              </a:rPr>
              <a:t>{'theta': 4.836701429477554, 'alpha': 5.06632414300902, 'beta': 5.672107705392095}</a:t>
            </a:r>
          </a:p>
          <a:p>
            <a:endParaRPr lang="en-US" sz="1400" dirty="0">
              <a:latin typeface="Calibri"/>
            </a:endParaRPr>
          </a:p>
          <a:p>
            <a:r>
              <a:rPr lang="en-US" sz="1400" b="1" dirty="0">
                <a:latin typeface="Calibri"/>
                <a:ea typeface="+mn-lt"/>
                <a:cs typeface="+mn-lt"/>
              </a:rPr>
              <a:t>Selected channels:</a:t>
            </a:r>
            <a:r>
              <a:rPr lang="en-US" sz="1400" dirty="0">
                <a:latin typeface="Calibri"/>
                <a:ea typeface="+mn-lt"/>
                <a:cs typeface="+mn-lt"/>
              </a:rPr>
              <a:t> </a:t>
            </a:r>
            <a:r>
              <a:rPr lang="en-US" sz="1100" dirty="0">
                <a:latin typeface="Consolas"/>
                <a:ea typeface="+mn-lt"/>
                <a:cs typeface="+mn-lt"/>
              </a:rPr>
              <a:t>{'theta': ['CP6', 'AF3', 'F7', 'P7'], 'alpha': ['C4', 'AF3', 'F7', 'P7'], 'beta': ['F4', 'AF3', 'CP5']}</a:t>
            </a:r>
          </a:p>
          <a:p>
            <a:endParaRPr lang="en-US" sz="1400" dirty="0">
              <a:latin typeface="Calibri"/>
              <a:cs typeface="Arial"/>
            </a:endParaRPr>
          </a:p>
          <a:p>
            <a:r>
              <a:rPr lang="en-US" sz="1400" b="1" dirty="0">
                <a:latin typeface="Calibri"/>
                <a:ea typeface="+mn-lt"/>
                <a:cs typeface="+mn-lt"/>
              </a:rPr>
              <a:t>Selected regions</a:t>
            </a:r>
            <a:r>
              <a:rPr lang="en-US" sz="1100" dirty="0">
                <a:latin typeface="Consolas"/>
                <a:ea typeface="+mn-lt"/>
                <a:cs typeface="+mn-lt"/>
              </a:rPr>
              <a:t>{'theta': ['RC', 'LF', 'LPO'], 'alpha': ['RC', 'LF', 'LPO'], 'beta': ['RF', 'LF', 'LC']}</a:t>
            </a:r>
          </a:p>
        </p:txBody>
      </p:sp>
    </p:spTree>
    <p:extLst>
      <p:ext uri="{BB962C8B-B14F-4D97-AF65-F5344CB8AC3E}">
        <p14:creationId xmlns:p14="http://schemas.microsoft.com/office/powerpoint/2010/main" val="2125067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543A53-A9A0-62F5-9065-A47EB86495F4}"/>
              </a:ext>
            </a:extLst>
          </p:cNvPr>
          <p:cNvSpPr txBox="1"/>
          <p:nvPr/>
        </p:nvSpPr>
        <p:spPr>
          <a:xfrm>
            <a:off x="864219" y="1310268"/>
            <a:ext cx="56796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TODO: insert hub plots and brain net viewer plots and mark nodes calculated via hubness threshold</a:t>
            </a:r>
          </a:p>
        </p:txBody>
      </p:sp>
      <p:pic>
        <p:nvPicPr>
          <p:cNvPr id="5" name="Picture 4">
            <a:extLst>
              <a:ext uri="{FF2B5EF4-FFF2-40B4-BE49-F238E27FC236}">
                <a16:creationId xmlns:a16="http://schemas.microsoft.com/office/drawing/2014/main" id="{FC201469-8477-B1FF-E5EC-99AD767A0BEB}"/>
              </a:ext>
            </a:extLst>
          </p:cNvPr>
          <p:cNvPicPr>
            <a:picLocks noChangeAspect="1"/>
          </p:cNvPicPr>
          <p:nvPr/>
        </p:nvPicPr>
        <p:blipFill>
          <a:blip r:embed="rId2"/>
          <a:stretch>
            <a:fillRect/>
          </a:stretch>
        </p:blipFill>
        <p:spPr>
          <a:xfrm>
            <a:off x="7090988" y="938045"/>
            <a:ext cx="4381500" cy="4495800"/>
          </a:xfrm>
          <a:prstGeom prst="rect">
            <a:avLst/>
          </a:prstGeom>
        </p:spPr>
      </p:pic>
    </p:spTree>
    <p:extLst>
      <p:ext uri="{BB962C8B-B14F-4D97-AF65-F5344CB8AC3E}">
        <p14:creationId xmlns:p14="http://schemas.microsoft.com/office/powerpoint/2010/main" val="2515113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24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1886760" y="914400"/>
            <a:ext cx="800928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800" b="1" strike="noStrike" spc="-1">
                <a:solidFill>
                  <a:srgbClr val="000000"/>
                </a:solidFill>
                <a:latin typeface="Calibri"/>
                <a:ea typeface="DejaVu Sans"/>
              </a:rPr>
              <a:t>Datasets:</a:t>
            </a:r>
            <a:endParaRPr lang="en-IN" sz="1800" b="0" strike="noStrike" spc="-1">
              <a:latin typeface="Arial"/>
            </a:endParaRPr>
          </a:p>
          <a:p>
            <a:r>
              <a:rPr lang="en-IN" sz="1800" b="0" strike="noStrike" spc="-1">
                <a:solidFill>
                  <a:srgbClr val="000000"/>
                </a:solidFill>
                <a:latin typeface="Calibri"/>
                <a:ea typeface="DejaVu Sans"/>
              </a:rPr>
              <a:t>1. </a:t>
            </a:r>
            <a:r>
              <a:rPr lang="en-IN" spc="-1">
                <a:solidFill>
                  <a:srgbClr val="000000"/>
                </a:solidFill>
                <a:latin typeface="Calibri"/>
                <a:ea typeface="DejaVu Sans"/>
              </a:rPr>
              <a:t>12 Active and 5 Sham MDD</a:t>
            </a:r>
            <a:r>
              <a:rPr lang="en-IN" sz="1800" b="0" strike="noStrike" spc="-1">
                <a:solidFill>
                  <a:srgbClr val="000000"/>
                </a:solidFill>
                <a:latin typeface="Calibri"/>
                <a:ea typeface="DejaVu Sans"/>
              </a:rPr>
              <a:t> group EEG data of 32 channels (150 secs – resting state)</a:t>
            </a:r>
            <a:endParaRPr lang="en-IN" sz="1800" b="0" strike="noStrike" spc="-1">
              <a:latin typeface="Arial"/>
            </a:endParaRPr>
          </a:p>
          <a:p>
            <a:r>
              <a:rPr lang="en-IN" sz="1800" b="0" strike="noStrike" spc="-1">
                <a:solidFill>
                  <a:srgbClr val="000000"/>
                </a:solidFill>
                <a:latin typeface="Calibri"/>
                <a:ea typeface="DejaVu Sans"/>
              </a:rPr>
              <a:t>2. </a:t>
            </a:r>
            <a:r>
              <a:rPr lang="en-IN" spc="-1">
                <a:solidFill>
                  <a:srgbClr val="000000"/>
                </a:solidFill>
                <a:latin typeface="Calibri"/>
                <a:ea typeface="DejaVu Sans"/>
              </a:rPr>
              <a:t>26</a:t>
            </a:r>
            <a:r>
              <a:rPr lang="en-IN" sz="1800" b="0" strike="noStrike" spc="-1">
                <a:solidFill>
                  <a:srgbClr val="000000"/>
                </a:solidFill>
                <a:latin typeface="Calibri"/>
                <a:ea typeface="DejaVu Sans"/>
              </a:rPr>
              <a:t> Control group EEG data of 32 channels (</a:t>
            </a:r>
            <a:r>
              <a:rPr lang="en-IN" spc="-1">
                <a:solidFill>
                  <a:srgbClr val="FF0000"/>
                </a:solidFill>
                <a:latin typeface="Calibri"/>
                <a:ea typeface="DejaVu Sans"/>
              </a:rPr>
              <a:t>TODO</a:t>
            </a:r>
            <a:r>
              <a:rPr lang="en-IN" spc="-1">
                <a:solidFill>
                  <a:srgbClr val="000000"/>
                </a:solidFill>
                <a:latin typeface="Calibri"/>
                <a:ea typeface="DejaVu Sans"/>
              </a:rPr>
              <a:t>: </a:t>
            </a:r>
            <a:r>
              <a:rPr lang="en-IN" sz="1800" b="0" strike="noStrike" spc="-1">
                <a:solidFill>
                  <a:srgbClr val="000000"/>
                </a:solidFill>
                <a:latin typeface="Calibri"/>
                <a:ea typeface="DejaVu Sans"/>
              </a:rPr>
              <a:t> secs – resting state)</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IN" sz="1800" b="1" strike="noStrike" spc="-1">
                <a:solidFill>
                  <a:srgbClr val="000000"/>
                </a:solidFill>
                <a:latin typeface="Calibri"/>
                <a:ea typeface="DejaVu Sans"/>
              </a:rPr>
              <a:t>Preprocess</a:t>
            </a:r>
            <a:r>
              <a:rPr lang="en-IN" sz="1800" b="0" strike="noStrike" spc="-1">
                <a:solidFill>
                  <a:srgbClr val="000000"/>
                </a:solidFill>
                <a:latin typeface="Calibri"/>
                <a:ea typeface="DejaVu Sans"/>
              </a:rPr>
              <a:t> MDD with :</a:t>
            </a:r>
            <a:endParaRPr lang="en-IN" sz="1800" b="0" strike="noStrike" spc="-1">
              <a:latin typeface="Arial"/>
            </a:endParaRPr>
          </a:p>
          <a:p>
            <a:pPr marL="342900" indent="-341630">
              <a:buClr>
                <a:srgbClr val="000000"/>
              </a:buClr>
              <a:buFont typeface="StarSymbol"/>
              <a:buAutoNum type="arabicPeriod"/>
            </a:pPr>
            <a:r>
              <a:rPr lang="en-IN" sz="1800" b="0" strike="noStrike" spc="-1">
                <a:solidFill>
                  <a:srgbClr val="000000"/>
                </a:solidFill>
                <a:latin typeface="Calibri"/>
                <a:ea typeface="DejaVu Sans"/>
              </a:rPr>
              <a:t>Setting custom montage</a:t>
            </a:r>
            <a:r>
              <a:rPr lang="en-IN" spc="-1">
                <a:solidFill>
                  <a:srgbClr val="000000"/>
                </a:solidFill>
                <a:latin typeface="Calibri"/>
                <a:ea typeface="DejaVu Sans"/>
              </a:rPr>
              <a:t> (10-20 spacing) in </a:t>
            </a:r>
            <a:r>
              <a:rPr lang="en-IN" spc="-1">
                <a:solidFill>
                  <a:srgbClr val="FF0000"/>
                </a:solidFill>
                <a:latin typeface="Calibri"/>
                <a:ea typeface="DejaVu Sans"/>
              </a:rPr>
              <a:t>Neurostim-32</a:t>
            </a:r>
            <a:endParaRPr lang="en-IN" sz="1800" b="0" strike="noStrike" spc="-1">
              <a:solidFill>
                <a:srgbClr val="FF0000"/>
              </a:solidFill>
              <a:latin typeface="Calibri"/>
            </a:endParaRPr>
          </a:p>
          <a:p>
            <a:pPr marL="342900" indent="-341630">
              <a:buClr>
                <a:srgbClr val="000000"/>
              </a:buClr>
              <a:buFont typeface="StarSymbol"/>
              <a:buAutoNum type="arabicPeriod"/>
            </a:pPr>
            <a:r>
              <a:rPr lang="en-IN" sz="1800" b="0" strike="noStrike" spc="-1">
                <a:solidFill>
                  <a:srgbClr val="000000"/>
                </a:solidFill>
                <a:latin typeface="Calibri"/>
                <a:ea typeface="DejaVu Sans"/>
              </a:rPr>
              <a:t>Bandpass filtering (0.01-45)</a:t>
            </a:r>
            <a:r>
              <a:rPr lang="en-US" spc="-1">
                <a:solidFill>
                  <a:srgbClr val="000000"/>
                </a:solidFill>
                <a:latin typeface="Calibri"/>
                <a:ea typeface="DejaVu Sans"/>
              </a:rPr>
              <a:t> </a:t>
            </a:r>
            <a:endParaRPr lang="en-IN" spc="-1">
              <a:solidFill>
                <a:srgbClr val="000000"/>
              </a:solidFill>
              <a:latin typeface="Arial"/>
              <a:ea typeface="DejaVu Sans"/>
            </a:endParaRPr>
          </a:p>
          <a:p>
            <a:pPr marL="342900" indent="-341630">
              <a:lnSpc>
                <a:spcPct val="100000"/>
              </a:lnSpc>
              <a:buClr>
                <a:srgbClr val="000000"/>
              </a:buClr>
              <a:buFont typeface="StarSymbol"/>
              <a:buAutoNum type="arabicPeriod"/>
            </a:pPr>
            <a:r>
              <a:rPr lang="en-US" sz="1800" b="0" strike="noStrike" spc="-1" err="1">
                <a:solidFill>
                  <a:srgbClr val="000000"/>
                </a:solidFill>
                <a:latin typeface="Calibri"/>
                <a:ea typeface="DejaVu Sans"/>
              </a:rPr>
              <a:t>Rereferencing</a:t>
            </a:r>
            <a:r>
              <a:rPr lang="en-US" sz="1800" b="0" strike="noStrike" spc="-1">
                <a:solidFill>
                  <a:srgbClr val="000000"/>
                </a:solidFill>
                <a:latin typeface="Calibri"/>
                <a:ea typeface="DejaVu Sans"/>
              </a:rPr>
              <a:t> (average)</a:t>
            </a:r>
            <a:r>
              <a:rPr lang="en-US" spc="-1">
                <a:solidFill>
                  <a:srgbClr val="000000"/>
                </a:solidFill>
                <a:latin typeface="Calibri"/>
                <a:ea typeface="DejaVu Sans"/>
              </a:rPr>
              <a:t> </a:t>
            </a:r>
            <a:endParaRPr lang="en-IN" sz="1800" b="0" strike="noStrike" spc="-1">
              <a:latin typeface="Arial"/>
            </a:endParaRPr>
          </a:p>
          <a:p>
            <a:pPr marL="342900" indent="-341630">
              <a:buClr>
                <a:srgbClr val="000000"/>
              </a:buClr>
              <a:buFont typeface="StarSymbol"/>
              <a:buAutoNum type="arabicPeriod"/>
            </a:pPr>
            <a:r>
              <a:rPr lang="en-US" spc="-1" err="1">
                <a:solidFill>
                  <a:srgbClr val="000000"/>
                </a:solidFill>
                <a:latin typeface="Calibri"/>
              </a:rPr>
              <a:t>Epoching</a:t>
            </a:r>
            <a:r>
              <a:rPr lang="en-US" spc="-1">
                <a:solidFill>
                  <a:srgbClr val="000000"/>
                </a:solidFill>
                <a:latin typeface="Calibri"/>
              </a:rPr>
              <a:t> 4 sec with 2 sec overlapping window</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US" sz="1800" b="1" strike="noStrike" spc="-1">
                <a:solidFill>
                  <a:srgbClr val="000000"/>
                </a:solidFill>
                <a:latin typeface="Calibri"/>
                <a:ea typeface="DejaVu Sans"/>
              </a:rPr>
              <a:t>Preprocess</a:t>
            </a:r>
            <a:r>
              <a:rPr lang="en-US" sz="1800" b="0" strike="noStrike" spc="-1">
                <a:solidFill>
                  <a:srgbClr val="000000"/>
                </a:solidFill>
                <a:latin typeface="Calibri"/>
                <a:ea typeface="DejaVu Sans"/>
              </a:rPr>
              <a:t> Control with:</a:t>
            </a:r>
            <a:endParaRPr lang="en-IN" sz="1800" b="0" strike="noStrike" spc="-1">
              <a:latin typeface="Arial"/>
            </a:endParaRPr>
          </a:p>
          <a:p>
            <a:pPr marL="342900" indent="-341630">
              <a:lnSpc>
                <a:spcPct val="100000"/>
              </a:lnSpc>
              <a:buClr>
                <a:srgbClr val="000000"/>
              </a:buClr>
              <a:buFont typeface="StarSymbol"/>
              <a:buAutoNum type="arabicPeriod"/>
            </a:pPr>
            <a:r>
              <a:rPr lang="en-US" spc="-1">
                <a:solidFill>
                  <a:srgbClr val="FF0000"/>
                </a:solidFill>
                <a:latin typeface="Calibri"/>
              </a:rPr>
              <a:t>TODO</a:t>
            </a:r>
            <a:r>
              <a:rPr lang="en-US" spc="-1">
                <a:latin typeface="Calibri"/>
              </a:rPr>
              <a:t>:</a:t>
            </a:r>
            <a:endParaRPr lang="en-US" sz="1800" b="0" strike="noStrike" spc="-1">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7B246973-24AB-1E1D-865E-08A3959EB109}"/>
              </a:ext>
            </a:extLst>
          </p:cNvPr>
          <p:cNvSpPr/>
          <p:nvPr/>
        </p:nvSpPr>
        <p:spPr>
          <a:xfrm>
            <a:off x="1514520" y="268992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1400" b="1" strike="noStrike" spc="-1">
                <a:solidFill>
                  <a:srgbClr val="000000"/>
                </a:solidFill>
                <a:latin typeface="Calibri Light"/>
                <a:ea typeface="DejaVu Sans"/>
              </a:rPr>
              <a:t>GROUP </a:t>
            </a:r>
            <a:r>
              <a:rPr lang="en-IN" sz="1400" b="1" spc="-1">
                <a:solidFill>
                  <a:srgbClr val="000000"/>
                </a:solidFill>
                <a:latin typeface="Calibri Light"/>
                <a:ea typeface="DejaVu Sans"/>
              </a:rPr>
              <a:t>C</a:t>
            </a:r>
            <a:r>
              <a:rPr lang="en-IN" sz="1400" b="1" strike="noStrike" spc="-1">
                <a:solidFill>
                  <a:srgbClr val="000000"/>
                </a:solidFill>
                <a:latin typeface="Calibri Light"/>
                <a:ea typeface="DejaVu Sans"/>
              </a:rPr>
              <a:t>: </a:t>
            </a:r>
            <a:r>
              <a:rPr lang="en-IN" sz="1400" b="1" spc="-1">
                <a:solidFill>
                  <a:srgbClr val="000000"/>
                </a:solidFill>
                <a:latin typeface="Calibri Light"/>
                <a:ea typeface="DejaVu Sans"/>
              </a:rPr>
              <a:t>PRE-SHAM vs</a:t>
            </a:r>
            <a:r>
              <a:rPr lang="en-IN" sz="1400" b="1" strike="noStrike" spc="-1">
                <a:solidFill>
                  <a:srgbClr val="000000"/>
                </a:solidFill>
                <a:latin typeface="Calibri Light"/>
                <a:ea typeface="DejaVu Sans"/>
              </a:rPr>
              <a:t> </a:t>
            </a:r>
            <a:r>
              <a:rPr lang="en-IN" sz="1400" b="1" spc="-1">
                <a:solidFill>
                  <a:srgbClr val="000000"/>
                </a:solidFill>
                <a:latin typeface="Calibri Light"/>
                <a:ea typeface="DejaVu Sans"/>
              </a:rPr>
              <a:t>POST-SHAM </a:t>
            </a:r>
            <a:r>
              <a:rPr lang="en-IN" sz="1400" b="1" strike="noStrike" spc="-1">
                <a:solidFill>
                  <a:srgbClr val="000000"/>
                </a:solidFill>
                <a:latin typeface="Calibri Light"/>
                <a:ea typeface="DejaVu Sans"/>
              </a:rPr>
              <a:t>– To find </a:t>
            </a:r>
            <a:r>
              <a:rPr lang="en-IN" sz="1400" b="1" spc="-1">
                <a:solidFill>
                  <a:srgbClr val="000000"/>
                </a:solidFill>
                <a:latin typeface="Calibri Light"/>
                <a:ea typeface="DejaVu Sans"/>
              </a:rPr>
              <a:t>placebo effect</a:t>
            </a:r>
            <a:br>
              <a:rPr sz="1400"/>
            </a:br>
            <a:br>
              <a:rPr sz="1400"/>
            </a:br>
            <a:br>
              <a:rPr sz="1400"/>
            </a:br>
            <a:br>
              <a:rPr sz="1400"/>
            </a:br>
            <a:endParaRPr lang="en-IN" sz="1400" b="0" strike="noStrike" spc="-1">
              <a:latin typeface="Arial"/>
            </a:endParaRPr>
          </a:p>
        </p:txBody>
      </p:sp>
    </p:spTree>
    <p:extLst>
      <p:ext uri="{BB962C8B-B14F-4D97-AF65-F5344CB8AC3E}">
        <p14:creationId xmlns:p14="http://schemas.microsoft.com/office/powerpoint/2010/main" val="2451264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79DE96-D22D-6252-C0BD-A41B313FED27}"/>
              </a:ext>
            </a:extLst>
          </p:cNvPr>
          <p:cNvPicPr>
            <a:picLocks noChangeAspect="1"/>
          </p:cNvPicPr>
          <p:nvPr/>
        </p:nvPicPr>
        <p:blipFill>
          <a:blip r:embed="rId2"/>
          <a:stretch>
            <a:fillRect/>
          </a:stretch>
        </p:blipFill>
        <p:spPr>
          <a:xfrm>
            <a:off x="0" y="188126"/>
            <a:ext cx="12192000" cy="6481749"/>
          </a:xfrm>
          <a:prstGeom prst="rect">
            <a:avLst/>
          </a:prstGeom>
        </p:spPr>
      </p:pic>
    </p:spTree>
    <p:extLst>
      <p:ext uri="{BB962C8B-B14F-4D97-AF65-F5344CB8AC3E}">
        <p14:creationId xmlns:p14="http://schemas.microsoft.com/office/powerpoint/2010/main" val="3232593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9BC78-07D9-D4AC-FCC3-8B96A33DFBAF}"/>
              </a:ext>
            </a:extLst>
          </p:cNvPr>
          <p:cNvPicPr>
            <a:picLocks noChangeAspect="1"/>
          </p:cNvPicPr>
          <p:nvPr/>
        </p:nvPicPr>
        <p:blipFill>
          <a:blip r:embed="rId2"/>
          <a:stretch>
            <a:fillRect/>
          </a:stretch>
        </p:blipFill>
        <p:spPr>
          <a:xfrm>
            <a:off x="47625" y="306013"/>
            <a:ext cx="12192000" cy="6245974"/>
          </a:xfrm>
          <a:prstGeom prst="rect">
            <a:avLst/>
          </a:prstGeom>
        </p:spPr>
      </p:pic>
    </p:spTree>
    <p:extLst>
      <p:ext uri="{BB962C8B-B14F-4D97-AF65-F5344CB8AC3E}">
        <p14:creationId xmlns:p14="http://schemas.microsoft.com/office/powerpoint/2010/main" val="4233922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B5E233-AB11-8CBA-6AE0-2B9C78A53902}"/>
              </a:ext>
            </a:extLst>
          </p:cNvPr>
          <p:cNvPicPr>
            <a:picLocks noChangeAspect="1"/>
          </p:cNvPicPr>
          <p:nvPr/>
        </p:nvPicPr>
        <p:blipFill>
          <a:blip r:embed="rId2"/>
          <a:stretch>
            <a:fillRect/>
          </a:stretch>
        </p:blipFill>
        <p:spPr>
          <a:xfrm>
            <a:off x="0" y="321576"/>
            <a:ext cx="12192000" cy="6214847"/>
          </a:xfrm>
          <a:prstGeom prst="rect">
            <a:avLst/>
          </a:prstGeom>
        </p:spPr>
      </p:pic>
    </p:spTree>
    <p:extLst>
      <p:ext uri="{BB962C8B-B14F-4D97-AF65-F5344CB8AC3E}">
        <p14:creationId xmlns:p14="http://schemas.microsoft.com/office/powerpoint/2010/main" val="3486515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BD5B69-8B5E-BCF1-2566-7E150EFE8E1E}"/>
              </a:ext>
            </a:extLst>
          </p:cNvPr>
          <p:cNvPicPr>
            <a:picLocks noChangeAspect="1"/>
          </p:cNvPicPr>
          <p:nvPr/>
        </p:nvPicPr>
        <p:blipFill>
          <a:blip r:embed="rId2"/>
          <a:stretch>
            <a:fillRect/>
          </a:stretch>
        </p:blipFill>
        <p:spPr>
          <a:xfrm>
            <a:off x="0" y="295761"/>
            <a:ext cx="12192000" cy="6266476"/>
          </a:xfrm>
          <a:prstGeom prst="rect">
            <a:avLst/>
          </a:prstGeom>
        </p:spPr>
      </p:pic>
    </p:spTree>
    <p:extLst>
      <p:ext uri="{BB962C8B-B14F-4D97-AF65-F5344CB8AC3E}">
        <p14:creationId xmlns:p14="http://schemas.microsoft.com/office/powerpoint/2010/main" val="3607516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DE93B-6327-14E7-2FE9-7A4843CE5080}"/>
              </a:ext>
            </a:extLst>
          </p:cNvPr>
          <p:cNvSpPr txBox="1"/>
          <p:nvPr/>
        </p:nvSpPr>
        <p:spPr>
          <a:xfrm>
            <a:off x="1524620" y="2584605"/>
            <a:ext cx="999479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Calibri"/>
                <a:cs typeface="Calibri"/>
              </a:rPr>
              <a:t>Common threshold</a:t>
            </a:r>
            <a:r>
              <a:rPr lang="en-US" sz="1400" dirty="0">
                <a:latin typeface="Calibri"/>
                <a:cs typeface="Calibri"/>
              </a:rPr>
              <a:t>: {'theta':</a:t>
            </a:r>
            <a:r>
              <a:rPr lang="en-US" sz="1400" dirty="0">
                <a:latin typeface="Calibri"/>
                <a:ea typeface="+mn-lt"/>
                <a:cs typeface="Calibri"/>
              </a:rPr>
              <a:t> </a:t>
            </a:r>
            <a:r>
              <a:rPr lang="en-US" sz="1400" dirty="0">
                <a:latin typeface="Calibri"/>
                <a:ea typeface="+mn-lt"/>
                <a:cs typeface="+mn-lt"/>
              </a:rPr>
              <a:t>0.2788944723618091, 'alpha': 0.391959798994975, 'beta': 0.2638190954773868}</a:t>
            </a:r>
          </a:p>
          <a:p>
            <a:endParaRPr lang="en-US" sz="1400">
              <a:latin typeface="Calibri"/>
              <a:ea typeface="+mn-lt"/>
              <a:cs typeface="+mn-lt"/>
            </a:endParaRPr>
          </a:p>
          <a:p>
            <a:r>
              <a:rPr lang="en-US" sz="1400" dirty="0">
                <a:latin typeface="Calibri"/>
                <a:ea typeface="+mn-lt"/>
                <a:cs typeface="+mn-lt"/>
              </a:rPr>
              <a:t>Threshold for </a:t>
            </a:r>
            <a:r>
              <a:rPr lang="en-US" sz="1400" b="1" dirty="0">
                <a:latin typeface="Calibri"/>
                <a:ea typeface="+mn-lt"/>
                <a:cs typeface="+mn-lt"/>
              </a:rPr>
              <a:t>theta </a:t>
            </a:r>
            <a:r>
              <a:rPr lang="en-US" sz="1400" dirty="0">
                <a:latin typeface="Calibri"/>
                <a:ea typeface="+mn-lt"/>
                <a:cs typeface="+mn-lt"/>
              </a:rPr>
              <a:t>- </a:t>
            </a:r>
            <a:r>
              <a:rPr lang="en-US" sz="1400" b="1" dirty="0">
                <a:latin typeface="Calibri"/>
                <a:ea typeface="+mn-lt"/>
                <a:cs typeface="+mn-lt"/>
              </a:rPr>
              <a:t>Pre</a:t>
            </a:r>
            <a:r>
              <a:rPr lang="en-US" sz="1400" dirty="0">
                <a:latin typeface="Calibri"/>
                <a:ea typeface="+mn-lt"/>
                <a:cs typeface="+mn-lt"/>
              </a:rPr>
              <a:t>:  0.</a:t>
            </a:r>
            <a:r>
              <a:rPr lang="en-US" sz="1400" dirty="0">
                <a:latin typeface="Calibri"/>
                <a:ea typeface="+mn-lt"/>
                <a:cs typeface="Calibri"/>
              </a:rPr>
              <a:t>40750269679084 </a:t>
            </a:r>
            <a:r>
              <a:rPr lang="en-US" sz="1400" b="1" dirty="0">
                <a:latin typeface="Calibri"/>
                <a:ea typeface="+mn-lt"/>
                <a:cs typeface="+mn-lt"/>
              </a:rPr>
              <a:t>Post: </a:t>
            </a:r>
            <a:r>
              <a:rPr lang="en-US" sz="1400" dirty="0">
                <a:latin typeface="Calibri"/>
                <a:ea typeface="+mn-lt"/>
                <a:cs typeface="+mn-lt"/>
              </a:rPr>
              <a:t>0.</a:t>
            </a:r>
            <a:r>
              <a:rPr lang="en-US" sz="1400" dirty="0">
                <a:latin typeface="Calibri"/>
                <a:ea typeface="+mn-lt"/>
                <a:cs typeface="Calibri"/>
              </a:rPr>
              <a:t>4925411889867916 </a:t>
            </a:r>
            <a:endParaRPr lang="en-US" sz="1400" dirty="0">
              <a:latin typeface="Calibri"/>
              <a:ea typeface="+mn-lt"/>
              <a:cs typeface="Arial"/>
            </a:endParaRPr>
          </a:p>
          <a:p>
            <a:r>
              <a:rPr lang="en-US" sz="1400" dirty="0">
                <a:latin typeface="Calibri"/>
                <a:ea typeface="+mn-lt"/>
                <a:cs typeface="+mn-lt"/>
              </a:rPr>
              <a:t>Threshold for </a:t>
            </a:r>
            <a:r>
              <a:rPr lang="en-US" sz="1400" b="1" dirty="0">
                <a:latin typeface="Calibri"/>
                <a:ea typeface="+mn-lt"/>
                <a:cs typeface="+mn-lt"/>
              </a:rPr>
              <a:t>alpha </a:t>
            </a:r>
            <a:r>
              <a:rPr lang="en-US" sz="1400" dirty="0">
                <a:latin typeface="Calibri"/>
                <a:ea typeface="+mn-lt"/>
                <a:cs typeface="+mn-lt"/>
              </a:rPr>
              <a:t>- </a:t>
            </a:r>
            <a:r>
              <a:rPr lang="en-US" sz="1400" b="1" dirty="0">
                <a:latin typeface="Calibri"/>
                <a:ea typeface="+mn-lt"/>
                <a:cs typeface="+mn-lt"/>
              </a:rPr>
              <a:t>Pre</a:t>
            </a:r>
            <a:r>
              <a:rPr lang="en-US" sz="1400" dirty="0">
                <a:latin typeface="Calibri"/>
                <a:ea typeface="+mn-lt"/>
                <a:cs typeface="+mn-lt"/>
              </a:rPr>
              <a:t>: </a:t>
            </a:r>
            <a:r>
              <a:rPr lang="en-US" sz="1400" dirty="0">
                <a:latin typeface="Calibri"/>
                <a:cs typeface="Arial"/>
              </a:rPr>
              <a:t>0.</a:t>
            </a:r>
            <a:r>
              <a:rPr lang="en-US" sz="1400" dirty="0">
                <a:latin typeface="Calibri"/>
                <a:cs typeface="Calibri"/>
              </a:rPr>
              <a:t>4802009991135391 </a:t>
            </a:r>
            <a:r>
              <a:rPr lang="en-US" sz="1400" b="1" dirty="0">
                <a:latin typeface="Calibri"/>
                <a:cs typeface="Arial"/>
              </a:rPr>
              <a:t>Post: </a:t>
            </a:r>
            <a:r>
              <a:rPr lang="en-US" sz="1400" dirty="0">
                <a:latin typeface="Calibri"/>
                <a:cs typeface="Arial"/>
              </a:rPr>
              <a:t>0.</a:t>
            </a:r>
            <a:r>
              <a:rPr lang="en-US" sz="1400" dirty="0">
                <a:latin typeface="Calibri"/>
                <a:cs typeface="Calibri"/>
              </a:rPr>
              <a:t>5056581715335278 </a:t>
            </a:r>
            <a:endParaRPr lang="en-US" sz="1400" dirty="0">
              <a:latin typeface="Calibri"/>
            </a:endParaRPr>
          </a:p>
          <a:p>
            <a:r>
              <a:rPr lang="en-US" sz="1400" dirty="0">
                <a:latin typeface="Calibri"/>
                <a:ea typeface="+mn-lt"/>
                <a:cs typeface="+mn-lt"/>
              </a:rPr>
              <a:t>Threshold for </a:t>
            </a:r>
            <a:r>
              <a:rPr lang="en-US" sz="1400" b="1" dirty="0">
                <a:latin typeface="Calibri"/>
                <a:ea typeface="+mn-lt"/>
                <a:cs typeface="+mn-lt"/>
              </a:rPr>
              <a:t>beta </a:t>
            </a:r>
            <a:r>
              <a:rPr lang="en-US" sz="1400" dirty="0">
                <a:latin typeface="Calibri"/>
                <a:ea typeface="+mn-lt"/>
                <a:cs typeface="+mn-lt"/>
              </a:rPr>
              <a:t>- </a:t>
            </a:r>
            <a:r>
              <a:rPr lang="en-US" sz="1400" b="1" dirty="0">
                <a:latin typeface="Calibri"/>
                <a:ea typeface="+mn-lt"/>
                <a:cs typeface="+mn-lt"/>
              </a:rPr>
              <a:t>Pre</a:t>
            </a:r>
            <a:r>
              <a:rPr lang="en-US" sz="1400" dirty="0">
                <a:latin typeface="Calibri"/>
                <a:ea typeface="+mn-lt"/>
                <a:cs typeface="+mn-lt"/>
              </a:rPr>
              <a:t>: </a:t>
            </a:r>
            <a:r>
              <a:rPr lang="en-US" sz="1400" dirty="0">
                <a:latin typeface="Calibri"/>
                <a:cs typeface="Arial"/>
              </a:rPr>
              <a:t>0.</a:t>
            </a:r>
            <a:r>
              <a:rPr lang="en-US" sz="1400" dirty="0">
                <a:latin typeface="Calibri"/>
                <a:cs typeface="Calibri"/>
              </a:rPr>
              <a:t>4388993597150827 </a:t>
            </a:r>
            <a:r>
              <a:rPr lang="en-US" sz="1400" b="1" dirty="0">
                <a:latin typeface="Calibri"/>
                <a:cs typeface="Arial"/>
              </a:rPr>
              <a:t>Post:</a:t>
            </a:r>
            <a:r>
              <a:rPr lang="en-US" sz="1400" dirty="0">
                <a:latin typeface="Calibri"/>
                <a:cs typeface="Arial"/>
              </a:rPr>
              <a:t> 0.</a:t>
            </a:r>
            <a:r>
              <a:rPr lang="en-US" sz="1400" dirty="0">
                <a:latin typeface="Calibri"/>
                <a:cs typeface="Calibri"/>
              </a:rPr>
              <a:t>5188395392070808</a:t>
            </a:r>
            <a:endParaRPr lang="en-US" sz="1400" dirty="0">
              <a:latin typeface="Calibri"/>
              <a:cs typeface="Arial"/>
            </a:endParaRPr>
          </a:p>
          <a:p>
            <a:endParaRPr lang="en-US" sz="1400">
              <a:latin typeface="Calibri"/>
              <a:cs typeface="Arial"/>
            </a:endParaRPr>
          </a:p>
        </p:txBody>
      </p:sp>
    </p:spTree>
    <p:extLst>
      <p:ext uri="{BB962C8B-B14F-4D97-AF65-F5344CB8AC3E}">
        <p14:creationId xmlns:p14="http://schemas.microsoft.com/office/powerpoint/2010/main" val="12110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AA08DE-D890-D97D-20C6-C1F79D2B4AFC}"/>
              </a:ext>
            </a:extLst>
          </p:cNvPr>
          <p:cNvPicPr>
            <a:picLocks noChangeAspect="1"/>
          </p:cNvPicPr>
          <p:nvPr/>
        </p:nvPicPr>
        <p:blipFill>
          <a:blip r:embed="rId2"/>
          <a:stretch>
            <a:fillRect/>
          </a:stretch>
        </p:blipFill>
        <p:spPr>
          <a:xfrm>
            <a:off x="0" y="1298188"/>
            <a:ext cx="12192000" cy="4261623"/>
          </a:xfrm>
          <a:prstGeom prst="rect">
            <a:avLst/>
          </a:prstGeom>
        </p:spPr>
      </p:pic>
      <p:sp>
        <p:nvSpPr>
          <p:cNvPr id="2" name="TextBox 1">
            <a:extLst>
              <a:ext uri="{FF2B5EF4-FFF2-40B4-BE49-F238E27FC236}">
                <a16:creationId xmlns:a16="http://schemas.microsoft.com/office/drawing/2014/main" id="{B12ACEAE-9784-B718-8A3F-CBCDE2E21B0C}"/>
              </a:ext>
            </a:extLst>
          </p:cNvPr>
          <p:cNvSpPr txBox="1"/>
          <p:nvPr/>
        </p:nvSpPr>
        <p:spPr>
          <a:xfrm>
            <a:off x="7090996" y="26963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rPr>
              <a:t>alpha pre p-value: 0.001</a:t>
            </a:r>
          </a:p>
          <a:p>
            <a:r>
              <a:rPr lang="en-US" sz="1400">
                <a:latin typeface="Calibri"/>
              </a:rPr>
              <a:t>All else: 0.0</a:t>
            </a:r>
          </a:p>
        </p:txBody>
      </p:sp>
    </p:spTree>
    <p:extLst>
      <p:ext uri="{BB962C8B-B14F-4D97-AF65-F5344CB8AC3E}">
        <p14:creationId xmlns:p14="http://schemas.microsoft.com/office/powerpoint/2010/main" val="681223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062645-5B1B-4064-7DBE-A9EDC5A5DF3C}"/>
              </a:ext>
            </a:extLst>
          </p:cNvPr>
          <p:cNvSpPr txBox="1"/>
          <p:nvPr/>
        </p:nvSpPr>
        <p:spPr>
          <a:xfrm>
            <a:off x="1453376" y="1862460"/>
            <a:ext cx="325409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ea typeface="+mn-lt"/>
                <a:cs typeface="+mn-lt"/>
              </a:rPr>
              <a:t>PRE-AVG-theta-number of links: K= </a:t>
            </a:r>
            <a:r>
              <a:rPr lang="en-US" sz="1400">
                <a:latin typeface="Consolas"/>
                <a:ea typeface="+mn-lt"/>
                <a:cs typeface="+mn-lt"/>
              </a:rPr>
              <a:t>191</a:t>
            </a:r>
            <a:endParaRPr lang="en-US" sz="1400">
              <a:latin typeface="Arial"/>
              <a:ea typeface="+mn-lt"/>
              <a:cs typeface="+mn-lt"/>
            </a:endParaRPr>
          </a:p>
          <a:p>
            <a:r>
              <a:rPr lang="en-US" sz="1400">
                <a:latin typeface="Calibri"/>
                <a:ea typeface="+mn-lt"/>
                <a:cs typeface="+mn-lt"/>
              </a:rPr>
              <a:t>POST-AVG-theta-number of links: K= </a:t>
            </a:r>
            <a:r>
              <a:rPr lang="en-US" sz="1400">
                <a:latin typeface="Consolas"/>
                <a:ea typeface="+mn-lt"/>
                <a:cs typeface="+mn-lt"/>
              </a:rPr>
              <a:t>191</a:t>
            </a:r>
          </a:p>
          <a:p>
            <a:endParaRPr lang="en-US" sz="1400">
              <a:latin typeface="Calibri"/>
              <a:ea typeface="+mn-lt"/>
              <a:cs typeface="+mn-lt"/>
            </a:endParaRPr>
          </a:p>
          <a:p>
            <a:r>
              <a:rPr lang="en-US" sz="1400">
                <a:latin typeface="Calibri"/>
                <a:ea typeface="+mn-lt"/>
                <a:cs typeface="+mn-lt"/>
              </a:rPr>
              <a:t>PRE-AVG-alpha-number of links: K= </a:t>
            </a:r>
            <a:r>
              <a:rPr lang="en-US" sz="1400">
                <a:latin typeface="Consolas"/>
                <a:ea typeface="+mn-lt"/>
                <a:cs typeface="+mn-lt"/>
              </a:rPr>
              <a:t>176</a:t>
            </a:r>
          </a:p>
          <a:p>
            <a:r>
              <a:rPr lang="en-US" sz="1400">
                <a:latin typeface="Calibri"/>
                <a:ea typeface="+mn-lt"/>
                <a:cs typeface="+mn-lt"/>
              </a:rPr>
              <a:t>POST-AVG-alpha-number of links: K= </a:t>
            </a:r>
            <a:r>
              <a:rPr lang="en-US" sz="1400">
                <a:latin typeface="Consolas"/>
                <a:ea typeface="+mn-lt"/>
                <a:cs typeface="+mn-lt"/>
              </a:rPr>
              <a:t>197</a:t>
            </a:r>
          </a:p>
          <a:p>
            <a:endParaRPr lang="en-US" sz="1400">
              <a:latin typeface="Calibri"/>
              <a:ea typeface="+mn-lt"/>
              <a:cs typeface="+mn-lt"/>
            </a:endParaRPr>
          </a:p>
          <a:p>
            <a:r>
              <a:rPr lang="en-US" sz="1400">
                <a:latin typeface="Calibri"/>
                <a:ea typeface="+mn-lt"/>
                <a:cs typeface="+mn-lt"/>
              </a:rPr>
              <a:t>PRE-AVG-beta-number of links: K= </a:t>
            </a:r>
            <a:r>
              <a:rPr lang="en-US" sz="1400">
                <a:latin typeface="Consolas"/>
                <a:ea typeface="+mn-lt"/>
                <a:cs typeface="+mn-lt"/>
              </a:rPr>
              <a:t>199</a:t>
            </a:r>
          </a:p>
          <a:p>
            <a:r>
              <a:rPr lang="en-US" sz="1400">
                <a:latin typeface="Calibri"/>
                <a:ea typeface="+mn-lt"/>
                <a:cs typeface="+mn-lt"/>
              </a:rPr>
              <a:t>POST-AVG-beta-number of links: K= </a:t>
            </a:r>
            <a:r>
              <a:rPr lang="en-US" sz="1400">
                <a:latin typeface="Consolas"/>
                <a:ea typeface="+mn-lt"/>
                <a:cs typeface="+mn-lt"/>
              </a:rPr>
              <a:t>188</a:t>
            </a:r>
          </a:p>
          <a:p>
            <a:endParaRPr lang="en-US" sz="1400">
              <a:latin typeface="Calibri"/>
              <a:cs typeface="Arial"/>
            </a:endParaRPr>
          </a:p>
          <a:p>
            <a:endParaRPr lang="en-US" sz="1400">
              <a:latin typeface="Calibri"/>
              <a:cs typeface="Arial"/>
            </a:endParaRPr>
          </a:p>
          <a:p>
            <a:endParaRPr lang="en-US" sz="1400">
              <a:latin typeface="Calibri"/>
              <a:cs typeface="Arial"/>
            </a:endParaRPr>
          </a:p>
          <a:p>
            <a:endParaRPr lang="en-US" sz="1400">
              <a:latin typeface="Calibri"/>
              <a:cs typeface="Arial"/>
            </a:endParaRPr>
          </a:p>
        </p:txBody>
      </p:sp>
      <p:sp>
        <p:nvSpPr>
          <p:cNvPr id="3" name="TextBox 2">
            <a:extLst>
              <a:ext uri="{FF2B5EF4-FFF2-40B4-BE49-F238E27FC236}">
                <a16:creationId xmlns:a16="http://schemas.microsoft.com/office/drawing/2014/main" id="{34E84EBB-B265-15DB-D6C1-62A95A4B9606}"/>
              </a:ext>
            </a:extLst>
          </p:cNvPr>
          <p:cNvSpPr txBox="1"/>
          <p:nvPr/>
        </p:nvSpPr>
        <p:spPr>
          <a:xfrm>
            <a:off x="4882498" y="1910535"/>
            <a:ext cx="682413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cs typeface="Calibri"/>
              </a:rPr>
              <a:t>PRE-AVG:  theta left region:  130 right region:  124 proportion:  1.0483870967741935</a:t>
            </a:r>
          </a:p>
          <a:p>
            <a:r>
              <a:rPr lang="en-US" sz="1400">
                <a:latin typeface="Calibri"/>
                <a:cs typeface="Calibri"/>
              </a:rPr>
              <a:t>POST-AVG:  theta left region:  154 right region:  131 proportion:  1.1755725190839694</a:t>
            </a:r>
          </a:p>
          <a:p>
            <a:endParaRPr lang="en-US" sz="1400">
              <a:latin typeface="Calibri"/>
              <a:cs typeface="Calibri"/>
            </a:endParaRPr>
          </a:p>
          <a:p>
            <a:r>
              <a:rPr lang="en-US" sz="1400">
                <a:latin typeface="Calibri"/>
                <a:cs typeface="Calibri"/>
              </a:rPr>
              <a:t>PRE-AVG:  alpha left region:  135 right region:  104 proportion:  1.2980769230769231</a:t>
            </a:r>
          </a:p>
          <a:p>
            <a:r>
              <a:rPr lang="en-US" sz="1400">
                <a:latin typeface="Calibri"/>
                <a:cs typeface="Calibri"/>
              </a:rPr>
              <a:t>POST-AVG:  alpha left region:  145 right region:  133 proportion:  1.0902255639097744</a:t>
            </a:r>
          </a:p>
          <a:p>
            <a:endParaRPr lang="en-US" sz="1400">
              <a:latin typeface="Calibri"/>
              <a:cs typeface="Calibri"/>
            </a:endParaRPr>
          </a:p>
          <a:p>
            <a:r>
              <a:rPr lang="en-US" sz="1400">
                <a:latin typeface="Calibri"/>
                <a:cs typeface="Calibri"/>
              </a:rPr>
              <a:t>PRE-AVG:  beta left region:  148 right region:  119 proportion:  1.2436974789915967</a:t>
            </a:r>
          </a:p>
          <a:p>
            <a:r>
              <a:rPr lang="en-US" sz="1400">
                <a:latin typeface="Calibri"/>
                <a:cs typeface="Calibri"/>
              </a:rPr>
              <a:t>POST-AVG:  beta left region:  138 right region:  127 proportion:  1.0866141732283465</a:t>
            </a:r>
          </a:p>
          <a:p>
            <a:endParaRPr lang="en-US" sz="1400">
              <a:latin typeface="Calibri"/>
              <a:cs typeface="Arial"/>
            </a:endParaRPr>
          </a:p>
        </p:txBody>
      </p:sp>
    </p:spTree>
    <p:extLst>
      <p:ext uri="{BB962C8B-B14F-4D97-AF65-F5344CB8AC3E}">
        <p14:creationId xmlns:p14="http://schemas.microsoft.com/office/powerpoint/2010/main" val="2444466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BAFDA5-E20C-C362-F836-54378EA51F86}"/>
              </a:ext>
            </a:extLst>
          </p:cNvPr>
          <p:cNvPicPr>
            <a:picLocks noChangeAspect="1"/>
          </p:cNvPicPr>
          <p:nvPr/>
        </p:nvPicPr>
        <p:blipFill>
          <a:blip r:embed="rId2"/>
          <a:stretch>
            <a:fillRect/>
          </a:stretch>
        </p:blipFill>
        <p:spPr>
          <a:xfrm>
            <a:off x="109904" y="-532404"/>
            <a:ext cx="12192000" cy="4083501"/>
          </a:xfrm>
          <a:prstGeom prst="rect">
            <a:avLst/>
          </a:prstGeom>
        </p:spPr>
      </p:pic>
      <p:pic>
        <p:nvPicPr>
          <p:cNvPr id="5" name="Picture 4">
            <a:extLst>
              <a:ext uri="{FF2B5EF4-FFF2-40B4-BE49-F238E27FC236}">
                <a16:creationId xmlns:a16="http://schemas.microsoft.com/office/drawing/2014/main" id="{1A1BAC98-5487-B97E-C11F-E64CF4E3FD80}"/>
              </a:ext>
            </a:extLst>
          </p:cNvPr>
          <p:cNvPicPr>
            <a:picLocks noChangeAspect="1"/>
          </p:cNvPicPr>
          <p:nvPr/>
        </p:nvPicPr>
        <p:blipFill>
          <a:blip r:embed="rId3"/>
          <a:stretch>
            <a:fillRect/>
          </a:stretch>
        </p:blipFill>
        <p:spPr>
          <a:xfrm>
            <a:off x="146538" y="3517475"/>
            <a:ext cx="12192000" cy="4116627"/>
          </a:xfrm>
          <a:prstGeom prst="rect">
            <a:avLst/>
          </a:prstGeom>
        </p:spPr>
      </p:pic>
    </p:spTree>
    <p:extLst>
      <p:ext uri="{BB962C8B-B14F-4D97-AF65-F5344CB8AC3E}">
        <p14:creationId xmlns:p14="http://schemas.microsoft.com/office/powerpoint/2010/main" val="145156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79DBC-0787-198D-1C99-4A1FE68E1B1D}"/>
              </a:ext>
            </a:extLst>
          </p:cNvPr>
          <p:cNvPicPr>
            <a:picLocks noChangeAspect="1"/>
          </p:cNvPicPr>
          <p:nvPr/>
        </p:nvPicPr>
        <p:blipFill>
          <a:blip r:embed="rId2"/>
          <a:stretch>
            <a:fillRect/>
          </a:stretch>
        </p:blipFill>
        <p:spPr>
          <a:xfrm>
            <a:off x="0" y="1413745"/>
            <a:ext cx="12192000" cy="4030511"/>
          </a:xfrm>
          <a:prstGeom prst="rect">
            <a:avLst/>
          </a:prstGeom>
        </p:spPr>
      </p:pic>
    </p:spTree>
    <p:extLst>
      <p:ext uri="{BB962C8B-B14F-4D97-AF65-F5344CB8AC3E}">
        <p14:creationId xmlns:p14="http://schemas.microsoft.com/office/powerpoint/2010/main" val="3488250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1242585" y="991756"/>
            <a:ext cx="10444322" cy="273351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IN" sz="1800" b="1" strike="noStrike" spc="-1">
                <a:latin typeface="Arial"/>
              </a:rPr>
              <a:t>Comparisons </a:t>
            </a:r>
            <a:r>
              <a:rPr lang="en-IN" sz="1800" b="0" strike="noStrike" spc="-1">
                <a:latin typeface="Arial"/>
              </a:rPr>
              <a:t>of functional </a:t>
            </a:r>
            <a:r>
              <a:rPr lang="en-IN" spc="-1">
                <a:latin typeface="Arial"/>
              </a:rPr>
              <a:t>connectivity</a:t>
            </a:r>
            <a:r>
              <a:rPr lang="en-IN" sz="1800" b="0" strike="noStrike" spc="-1">
                <a:latin typeface="Arial"/>
              </a:rPr>
              <a:t> between groups:</a:t>
            </a:r>
          </a:p>
          <a:p>
            <a:pPr>
              <a:lnSpc>
                <a:spcPct val="100000"/>
              </a:lnSpc>
            </a:pPr>
            <a:endParaRPr lang="en-IN" sz="1800" b="0" strike="noStrike" spc="-1">
              <a:latin typeface="Arial"/>
            </a:endParaRPr>
          </a:p>
          <a:p>
            <a:pPr>
              <a:lnSpc>
                <a:spcPct val="100000"/>
              </a:lnSpc>
            </a:pPr>
            <a:r>
              <a:rPr lang="en-IN" sz="1800" b="1" strike="noStrike" spc="-1">
                <a:latin typeface="Arial"/>
              </a:rPr>
              <a:t>Group A</a:t>
            </a:r>
            <a:r>
              <a:rPr lang="en-IN" sz="1800" b="0" strike="noStrike" spc="-1">
                <a:latin typeface="Arial"/>
              </a:rPr>
              <a:t>: PRE Intervention vs Control</a:t>
            </a:r>
          </a:p>
          <a:p>
            <a:pPr>
              <a:lnSpc>
                <a:spcPct val="100000"/>
              </a:lnSpc>
            </a:pPr>
            <a:r>
              <a:rPr lang="en-IN" sz="1800" b="1" strike="noStrike" spc="-1">
                <a:latin typeface="Arial"/>
              </a:rPr>
              <a:t>Group B</a:t>
            </a:r>
            <a:r>
              <a:rPr lang="en-IN" sz="1800" b="0" strike="noStrike" spc="-1">
                <a:latin typeface="Arial"/>
              </a:rPr>
              <a:t>: PRE Intervention vs POST Intervention for active stimulus</a:t>
            </a:r>
          </a:p>
          <a:p>
            <a:r>
              <a:rPr lang="en-IN" spc="-1">
                <a:latin typeface="Arial"/>
              </a:rPr>
              <a:t>Sub Group</a:t>
            </a:r>
            <a:r>
              <a:rPr lang="en-IN" sz="1800" b="0" strike="noStrike" spc="-1">
                <a:latin typeface="Arial"/>
              </a:rPr>
              <a:t> C: PRE Intervention vs POST </a:t>
            </a:r>
            <a:r>
              <a:rPr lang="en-IN" spc="-1">
                <a:latin typeface="Arial"/>
              </a:rPr>
              <a:t>intervention</a:t>
            </a:r>
            <a:r>
              <a:rPr lang="en-IN" sz="1800" b="0" strike="noStrike" spc="-1">
                <a:latin typeface="Arial"/>
              </a:rPr>
              <a:t> for sham stimulus</a:t>
            </a:r>
          </a:p>
          <a:p>
            <a:endParaRPr lang="en-IN" spc="-1">
              <a:latin typeface="Arial"/>
            </a:endParaRPr>
          </a:p>
          <a:p>
            <a:r>
              <a:rPr lang="en-IN" spc="-1">
                <a:latin typeface="Arial"/>
              </a:rPr>
              <a:t>Individual 1</a:t>
            </a:r>
            <a:r>
              <a:rPr lang="en-IN" sz="1800" b="0" strike="noStrike" spc="-1">
                <a:latin typeface="Arial"/>
              </a:rPr>
              <a:t>:</a:t>
            </a:r>
            <a:r>
              <a:rPr lang="en-IN" spc="-1">
                <a:latin typeface="Arial"/>
              </a:rPr>
              <a:t> PRE Intervention vs  </a:t>
            </a:r>
            <a:r>
              <a:rPr lang="en-IN" spc="-1">
                <a:latin typeface="Arial"/>
                <a:cs typeface="Arial"/>
              </a:rPr>
              <a:t>POST Intervention for active stimulus</a:t>
            </a:r>
          </a:p>
          <a:p>
            <a:r>
              <a:rPr lang="en-IN" spc="-1">
                <a:cs typeface="Arial"/>
              </a:rPr>
              <a:t>Individual 2: PRE Intervention vs POST Intervention for Sham stimulus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BE3EB3-8B02-2B2D-B351-090FDB4B0E11}"/>
              </a:ext>
            </a:extLst>
          </p:cNvPr>
          <p:cNvSpPr txBox="1"/>
          <p:nvPr/>
        </p:nvSpPr>
        <p:spPr>
          <a:xfrm>
            <a:off x="1850641" y="4262219"/>
            <a:ext cx="9684833"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Calibri"/>
              </a:rPr>
              <a:t>Hubness threshold: </a:t>
            </a:r>
            <a:r>
              <a:rPr lang="en-US" sz="1100" dirty="0">
                <a:latin typeface="Consolas"/>
              </a:rPr>
              <a:t>{</a:t>
            </a:r>
            <a:r>
              <a:rPr lang="en-US" sz="1100" dirty="0">
                <a:latin typeface="Consolas"/>
                <a:ea typeface="+mn-lt"/>
                <a:cs typeface="+mn-lt"/>
              </a:rPr>
              <a:t>'theta': 10.101677535727367, 'alpha': 9.802663047041419, 'beta': 9.969895178099863}</a:t>
            </a:r>
          </a:p>
          <a:p>
            <a:endParaRPr lang="en-US" sz="1400" dirty="0">
              <a:latin typeface="Calibri"/>
            </a:endParaRPr>
          </a:p>
          <a:p>
            <a:r>
              <a:rPr lang="en-US" sz="1400" b="1" dirty="0">
                <a:latin typeface="Calibri"/>
              </a:rPr>
              <a:t>Selected channels: </a:t>
            </a:r>
            <a:r>
              <a:rPr lang="en-US" sz="1100" dirty="0">
                <a:latin typeface="Consolas"/>
                <a:ea typeface="+mn-lt"/>
                <a:cs typeface="+mn-lt"/>
              </a:rPr>
              <a:t>{'theta': ['F4', 'PO3', 'O1', 'PO4'], 'alpha': ['F4', 'FC2', 'O1', 'PO4'], 'beta': ['F4', 'FC2', 'CP2', 'O1']}</a:t>
            </a:r>
            <a:endParaRPr lang="en-US" sz="1100" b="1">
              <a:latin typeface="Consolas"/>
              <a:ea typeface="+mn-lt"/>
              <a:cs typeface="+mn-lt"/>
            </a:endParaRPr>
          </a:p>
          <a:p>
            <a:endParaRPr lang="en-US" sz="1400" dirty="0">
              <a:latin typeface="Calibri"/>
              <a:ea typeface="+mn-lt"/>
              <a:cs typeface="+mn-lt"/>
            </a:endParaRPr>
          </a:p>
          <a:p>
            <a:r>
              <a:rPr lang="en-US" sz="1400" b="1" dirty="0">
                <a:latin typeface="Calibri"/>
              </a:rPr>
              <a:t>Selected regions: </a:t>
            </a:r>
            <a:r>
              <a:rPr lang="en-US" sz="1100" dirty="0">
                <a:latin typeface="Consolas"/>
              </a:rPr>
              <a:t>{</a:t>
            </a:r>
            <a:r>
              <a:rPr lang="en-US" sz="1100" dirty="0">
                <a:latin typeface="Consolas"/>
                <a:ea typeface="+mn-lt"/>
                <a:cs typeface="+mn-lt"/>
              </a:rPr>
              <a:t>'theta': ['RPO', 'LPO', 'RF'], 'alpha': ['RPO', 'RC', 'LPO', 'RF'], 'beta': ['RC', 'LPO', 'RF']}</a:t>
            </a:r>
          </a:p>
          <a:p>
            <a:endParaRPr lang="en-US" sz="1400" dirty="0">
              <a:latin typeface="Calibri"/>
            </a:endParaRPr>
          </a:p>
        </p:txBody>
      </p:sp>
      <p:sp>
        <p:nvSpPr>
          <p:cNvPr id="2" name="TextBox 1">
            <a:extLst>
              <a:ext uri="{FF2B5EF4-FFF2-40B4-BE49-F238E27FC236}">
                <a16:creationId xmlns:a16="http://schemas.microsoft.com/office/drawing/2014/main" id="{5A0C9B80-F88C-29D8-FFE9-E3B618ACA241}"/>
              </a:ext>
            </a:extLst>
          </p:cNvPr>
          <p:cNvSpPr txBox="1"/>
          <p:nvPr/>
        </p:nvSpPr>
        <p:spPr>
          <a:xfrm>
            <a:off x="1743342" y="1039512"/>
            <a:ext cx="9684833"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Calibri"/>
              </a:rPr>
              <a:t>Hubness threshold:</a:t>
            </a:r>
            <a:r>
              <a:rPr lang="en-US" sz="1100" dirty="0">
                <a:latin typeface="Consolas"/>
              </a:rPr>
              <a:t>{</a:t>
            </a:r>
            <a:r>
              <a:rPr lang="en-US" sz="1100" dirty="0">
                <a:latin typeface="Consolas"/>
                <a:ea typeface="+mn-lt"/>
                <a:cs typeface="+mn-lt"/>
              </a:rPr>
              <a:t>'theta': 8.067785023818246, 'alpha': 7.868442031360946, 'beta': 7.979930118733242}</a:t>
            </a:r>
          </a:p>
          <a:p>
            <a:endParaRPr lang="en-US" sz="1400" dirty="0">
              <a:latin typeface="Calibri"/>
            </a:endParaRPr>
          </a:p>
          <a:p>
            <a:r>
              <a:rPr lang="en-US" sz="1400" b="1" dirty="0">
                <a:latin typeface="Calibri"/>
              </a:rPr>
              <a:t>Selected channels: </a:t>
            </a:r>
            <a:r>
              <a:rPr lang="en-US" sz="1100" dirty="0">
                <a:latin typeface="Consolas"/>
                <a:ea typeface="+mn-lt"/>
                <a:cs typeface="+mn-lt"/>
              </a:rPr>
              <a:t>{'theta': ['F4', 'C4', 'PO3', 'O1', 'PO4'], 'alpha': ['F4', 'C4', 'FC2', 'CP2', 'O1', 'PO4', 'C3', 'CP5'], 'beta': ['F4', 'FC2', 'CP2', 'O1']}</a:t>
            </a:r>
            <a:endParaRPr lang="en-US" sz="1100" b="1">
              <a:latin typeface="Consolas"/>
              <a:ea typeface="+mn-lt"/>
              <a:cs typeface="+mn-lt"/>
            </a:endParaRPr>
          </a:p>
          <a:p>
            <a:endParaRPr lang="en-US" sz="1400" dirty="0">
              <a:latin typeface="Calibri"/>
              <a:ea typeface="+mn-lt"/>
              <a:cs typeface="+mn-lt"/>
            </a:endParaRPr>
          </a:p>
          <a:p>
            <a:r>
              <a:rPr lang="en-US" sz="1400" b="1" dirty="0">
                <a:latin typeface="Calibri"/>
              </a:rPr>
              <a:t>Selected regions: </a:t>
            </a:r>
            <a:r>
              <a:rPr lang="en-US" sz="1100" dirty="0">
                <a:latin typeface="Consolas"/>
              </a:rPr>
              <a:t>{</a:t>
            </a:r>
            <a:r>
              <a:rPr lang="en-US" sz="1100" dirty="0">
                <a:latin typeface="Consolas"/>
                <a:ea typeface="+mn-lt"/>
                <a:cs typeface="+mn-lt"/>
              </a:rPr>
              <a:t>'theta': ['RPO', 'RC', 'LPO', 'RF'], 'alpha': ['RPO', 'LC', 'LPO', 'RC', 'RF'], 'beta': ['RC', 'LPO', 'RF']}</a:t>
            </a:r>
          </a:p>
          <a:p>
            <a:endParaRPr lang="en-US" sz="1400" dirty="0">
              <a:latin typeface="Calibri"/>
            </a:endParaRPr>
          </a:p>
        </p:txBody>
      </p:sp>
    </p:spTree>
    <p:extLst>
      <p:ext uri="{BB962C8B-B14F-4D97-AF65-F5344CB8AC3E}">
        <p14:creationId xmlns:p14="http://schemas.microsoft.com/office/powerpoint/2010/main" val="236793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45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A31FBB68-9682-08DF-BB90-D045ACED8528}"/>
              </a:ext>
            </a:extLst>
          </p:cNvPr>
          <p:cNvSpPr/>
          <p:nvPr/>
        </p:nvSpPr>
        <p:spPr>
          <a:xfrm>
            <a:off x="1514520" y="268992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1400" b="1" strike="noStrike" spc="-1" dirty="0">
                <a:solidFill>
                  <a:srgbClr val="000000"/>
                </a:solidFill>
                <a:latin typeface="Calibri Light"/>
                <a:ea typeface="DejaVu Sans"/>
              </a:rPr>
              <a:t>GROUP </a:t>
            </a:r>
            <a:r>
              <a:rPr lang="en-IN" sz="1400" b="1" spc="-1" dirty="0">
                <a:solidFill>
                  <a:srgbClr val="000000"/>
                </a:solidFill>
                <a:latin typeface="Calibri Light"/>
                <a:ea typeface="DejaVu Sans"/>
              </a:rPr>
              <a:t>D</a:t>
            </a:r>
            <a:r>
              <a:rPr lang="en-IN" sz="1400" b="1" strike="noStrike" spc="-1" dirty="0">
                <a:solidFill>
                  <a:srgbClr val="000000"/>
                </a:solidFill>
                <a:latin typeface="Calibri Light"/>
                <a:ea typeface="DejaVu Sans"/>
              </a:rPr>
              <a:t>: </a:t>
            </a:r>
            <a:r>
              <a:rPr lang="en-IN" sz="1400" b="1" spc="-1" dirty="0">
                <a:solidFill>
                  <a:srgbClr val="000000"/>
                </a:solidFill>
                <a:latin typeface="Calibri Light"/>
                <a:ea typeface="DejaVu Sans"/>
              </a:rPr>
              <a:t>ACTIVE vs</a:t>
            </a:r>
            <a:r>
              <a:rPr lang="en-IN" sz="1400" b="1" strike="noStrike" spc="-1" dirty="0">
                <a:solidFill>
                  <a:srgbClr val="000000"/>
                </a:solidFill>
                <a:latin typeface="Calibri Light"/>
                <a:ea typeface="DejaVu Sans"/>
              </a:rPr>
              <a:t> </a:t>
            </a:r>
            <a:r>
              <a:rPr lang="en-IN" sz="1400" b="1" spc="-1" dirty="0">
                <a:solidFill>
                  <a:srgbClr val="000000"/>
                </a:solidFill>
                <a:latin typeface="Calibri Light"/>
                <a:ea typeface="DejaVu Sans"/>
              </a:rPr>
              <a:t>SHAM </a:t>
            </a:r>
            <a:r>
              <a:rPr lang="en-IN" sz="1400" b="1" strike="noStrike" spc="-1" dirty="0">
                <a:solidFill>
                  <a:srgbClr val="000000"/>
                </a:solidFill>
                <a:latin typeface="Calibri Light"/>
                <a:ea typeface="DejaVu Sans"/>
              </a:rPr>
              <a:t>– </a:t>
            </a:r>
            <a:r>
              <a:rPr lang="en-IN" sz="1400" b="1" spc="-1" dirty="0">
                <a:solidFill>
                  <a:srgbClr val="000000"/>
                </a:solidFill>
                <a:latin typeface="Calibri Light"/>
                <a:ea typeface="DejaVu Sans"/>
              </a:rPr>
              <a:t>Individual comparison – WHOLE brain</a:t>
            </a:r>
            <a:br>
              <a:rPr sz="1400" dirty="0"/>
            </a:br>
            <a:br>
              <a:rPr sz="1400" dirty="0"/>
            </a:br>
            <a:br>
              <a:rPr sz="1400" dirty="0"/>
            </a:br>
            <a:br>
              <a:rPr sz="1400" dirty="0"/>
            </a:br>
            <a:endParaRPr lang="en-IN" sz="1400" b="0" strike="noStrike" spc="-1">
              <a:latin typeface="Arial"/>
            </a:endParaRPr>
          </a:p>
        </p:txBody>
      </p:sp>
    </p:spTree>
    <p:extLst>
      <p:ext uri="{BB962C8B-B14F-4D97-AF65-F5344CB8AC3E}">
        <p14:creationId xmlns:p14="http://schemas.microsoft.com/office/powerpoint/2010/main" val="2794091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C588E-8E62-3164-4FBD-D2D4B71C39C8}"/>
              </a:ext>
            </a:extLst>
          </p:cNvPr>
          <p:cNvSpPr txBox="1"/>
          <p:nvPr/>
        </p:nvSpPr>
        <p:spPr>
          <a:xfrm>
            <a:off x="724829" y="29736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ACTIVE – Whole brain</a:t>
            </a:r>
          </a:p>
        </p:txBody>
      </p:sp>
      <p:pic>
        <p:nvPicPr>
          <p:cNvPr id="5" name="Picture 4">
            <a:extLst>
              <a:ext uri="{FF2B5EF4-FFF2-40B4-BE49-F238E27FC236}">
                <a16:creationId xmlns:a16="http://schemas.microsoft.com/office/drawing/2014/main" id="{9002A5D3-4980-68C6-BB10-310C0C9E98F7}"/>
              </a:ext>
            </a:extLst>
          </p:cNvPr>
          <p:cNvPicPr>
            <a:picLocks noChangeAspect="1"/>
          </p:cNvPicPr>
          <p:nvPr/>
        </p:nvPicPr>
        <p:blipFill>
          <a:blip r:embed="rId2"/>
          <a:stretch>
            <a:fillRect/>
          </a:stretch>
        </p:blipFill>
        <p:spPr>
          <a:xfrm>
            <a:off x="8358781" y="696951"/>
            <a:ext cx="4702070" cy="4674220"/>
          </a:xfrm>
          <a:prstGeom prst="rect">
            <a:avLst/>
          </a:prstGeom>
        </p:spPr>
      </p:pic>
      <p:sp>
        <p:nvSpPr>
          <p:cNvPr id="6" name="TextBox 5">
            <a:extLst>
              <a:ext uri="{FF2B5EF4-FFF2-40B4-BE49-F238E27FC236}">
                <a16:creationId xmlns:a16="http://schemas.microsoft.com/office/drawing/2014/main" id="{01F550DD-AAC2-C86F-7563-50361EE0B549}"/>
              </a:ext>
            </a:extLst>
          </p:cNvPr>
          <p:cNvSpPr txBox="1"/>
          <p:nvPr/>
        </p:nvSpPr>
        <p:spPr>
          <a:xfrm>
            <a:off x="486937" y="5690839"/>
            <a:ext cx="363529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err="1">
                <a:latin typeface="Droid Sans Mono"/>
              </a:rPr>
              <a:t>swn</a:t>
            </a:r>
            <a:r>
              <a:rPr lang="en-US" sz="1100" dirty="0">
                <a:latin typeface="Droid Sans Mono"/>
              </a:rPr>
              <a:t>, p-value: </a:t>
            </a:r>
            <a:r>
              <a:rPr lang="en-US" sz="1100" dirty="0">
                <a:solidFill>
                  <a:srgbClr val="CCCCCC"/>
                </a:solidFill>
                <a:ea typeface="+mn-lt"/>
                <a:cs typeface="+mn-lt"/>
              </a:rPr>
              <a:t>0.21005266342185938</a:t>
            </a:r>
            <a:endParaRPr lang="en-US" sz="1100" dirty="0">
              <a:latin typeface="Arial"/>
            </a:endParaRPr>
          </a:p>
          <a:p>
            <a:r>
              <a:rPr lang="en-US" sz="1100" dirty="0">
                <a:latin typeface="Droid Sans Mono"/>
              </a:rPr>
              <a:t>asymmetry, p-value: </a:t>
            </a:r>
            <a:r>
              <a:rPr lang="en-US" sz="1100" dirty="0">
                <a:solidFill>
                  <a:srgbClr val="CCCCCC"/>
                </a:solidFill>
                <a:ea typeface="+mn-lt"/>
                <a:cs typeface="+mn-lt"/>
              </a:rPr>
              <a:t>0.6531841336259725</a:t>
            </a:r>
            <a:endParaRPr lang="en-US" sz="1100" dirty="0">
              <a:latin typeface="Arial"/>
            </a:endParaRPr>
          </a:p>
          <a:p>
            <a:r>
              <a:rPr lang="en-US" sz="1100" dirty="0">
                <a:latin typeface="Droid Sans Mono"/>
              </a:rPr>
              <a:t>links, p-value: </a:t>
            </a:r>
            <a:r>
              <a:rPr lang="en-US" sz="1100" dirty="0">
                <a:solidFill>
                  <a:srgbClr val="CCCCCC"/>
                </a:solidFill>
                <a:ea typeface="+mn-lt"/>
                <a:cs typeface="+mn-lt"/>
              </a:rPr>
              <a:t>0.2566676025384826</a:t>
            </a:r>
            <a:endParaRPr lang="en-US" sz="1100" dirty="0"/>
          </a:p>
        </p:txBody>
      </p:sp>
      <p:sp>
        <p:nvSpPr>
          <p:cNvPr id="7" name="TextBox 6">
            <a:extLst>
              <a:ext uri="{FF2B5EF4-FFF2-40B4-BE49-F238E27FC236}">
                <a16:creationId xmlns:a16="http://schemas.microsoft.com/office/drawing/2014/main" id="{1E45F626-51B0-A614-5AD1-0213CD6BE9B9}"/>
              </a:ext>
            </a:extLst>
          </p:cNvPr>
          <p:cNvSpPr txBox="1"/>
          <p:nvPr/>
        </p:nvSpPr>
        <p:spPr>
          <a:xfrm>
            <a:off x="4361985" y="5644376"/>
            <a:ext cx="3440151"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err="1">
                <a:latin typeface="Droid Sans Mono"/>
              </a:rPr>
              <a:t>swn</a:t>
            </a:r>
            <a:r>
              <a:rPr lang="en-US" sz="1100" dirty="0">
                <a:latin typeface="Droid Sans Mono"/>
              </a:rPr>
              <a:t>, p-value: </a:t>
            </a:r>
            <a:r>
              <a:rPr lang="en-US" sz="1100" dirty="0">
                <a:solidFill>
                  <a:srgbClr val="CCCCCC"/>
                </a:solidFill>
                <a:ea typeface="+mn-lt"/>
                <a:cs typeface="+mn-lt"/>
              </a:rPr>
              <a:t>0.8859422164471326</a:t>
            </a:r>
            <a:endParaRPr lang="en-US" sz="1100" dirty="0">
              <a:latin typeface="Arial"/>
            </a:endParaRPr>
          </a:p>
          <a:p>
            <a:r>
              <a:rPr lang="en-US" sz="1100" dirty="0">
                <a:latin typeface="Droid Sans Mono"/>
              </a:rPr>
              <a:t>asymmetry, p-value: </a:t>
            </a:r>
            <a:r>
              <a:rPr lang="en-US" sz="1100" dirty="0">
                <a:solidFill>
                  <a:srgbClr val="CCCCCC"/>
                </a:solidFill>
                <a:ea typeface="+mn-lt"/>
                <a:cs typeface="+mn-lt"/>
              </a:rPr>
              <a:t>0.5389740869945496</a:t>
            </a:r>
            <a:endParaRPr lang="en-US" sz="1100" dirty="0">
              <a:latin typeface="Arial"/>
            </a:endParaRPr>
          </a:p>
          <a:p>
            <a:r>
              <a:rPr lang="en-US" sz="1100" dirty="0">
                <a:latin typeface="Droid Sans Mono"/>
              </a:rPr>
              <a:t>links, p-value: </a:t>
            </a:r>
            <a:r>
              <a:rPr lang="en-US" sz="1100" dirty="0">
                <a:solidFill>
                  <a:srgbClr val="CCCCCC"/>
                </a:solidFill>
                <a:ea typeface="+mn-lt"/>
                <a:cs typeface="+mn-lt"/>
              </a:rPr>
              <a:t>0.9873577937363069</a:t>
            </a:r>
            <a:endParaRPr lang="en-US" sz="1100" dirty="0"/>
          </a:p>
        </p:txBody>
      </p:sp>
      <p:sp>
        <p:nvSpPr>
          <p:cNvPr id="8" name="TextBox 7">
            <a:extLst>
              <a:ext uri="{FF2B5EF4-FFF2-40B4-BE49-F238E27FC236}">
                <a16:creationId xmlns:a16="http://schemas.microsoft.com/office/drawing/2014/main" id="{538B8BB5-4903-3751-B870-4A722E359857}"/>
              </a:ext>
            </a:extLst>
          </p:cNvPr>
          <p:cNvSpPr txBox="1"/>
          <p:nvPr/>
        </p:nvSpPr>
        <p:spPr>
          <a:xfrm>
            <a:off x="8395010" y="5718717"/>
            <a:ext cx="336580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err="1">
                <a:latin typeface="Droid Sans Mono"/>
              </a:rPr>
              <a:t>swn</a:t>
            </a:r>
            <a:r>
              <a:rPr lang="en-US" sz="1100" dirty="0">
                <a:latin typeface="Droid Sans Mono"/>
              </a:rPr>
              <a:t>, p-value: </a:t>
            </a:r>
            <a:r>
              <a:rPr lang="en-US" sz="1100" dirty="0">
                <a:solidFill>
                  <a:srgbClr val="CCCCCC"/>
                </a:solidFill>
                <a:latin typeface="Arial"/>
                <a:cs typeface="Arial"/>
              </a:rPr>
              <a:t>0.7801371178531722</a:t>
            </a:r>
            <a:endParaRPr lang="en-US" sz="1100">
              <a:ea typeface="+mn-lt"/>
              <a:cs typeface="+mn-lt"/>
            </a:endParaRPr>
          </a:p>
          <a:p>
            <a:r>
              <a:rPr lang="en-US" sz="1100" dirty="0">
                <a:latin typeface="Droid Sans Mono"/>
              </a:rPr>
              <a:t>asymmetry, p-value: </a:t>
            </a:r>
            <a:r>
              <a:rPr lang="en-US" sz="1100" dirty="0">
                <a:solidFill>
                  <a:srgbClr val="CCCCCC"/>
                </a:solidFill>
                <a:ea typeface="+mn-lt"/>
                <a:cs typeface="+mn-lt"/>
              </a:rPr>
              <a:t>0.7919487784914802</a:t>
            </a:r>
            <a:endParaRPr lang="en-US" sz="1100">
              <a:latin typeface="Arial"/>
            </a:endParaRPr>
          </a:p>
          <a:p>
            <a:r>
              <a:rPr lang="en-US" sz="1100" dirty="0">
                <a:latin typeface="Droid Sans Mono"/>
              </a:rPr>
              <a:t>links, p-value: </a:t>
            </a:r>
            <a:r>
              <a:rPr lang="en-US" sz="1100" dirty="0">
                <a:solidFill>
                  <a:srgbClr val="CCCCCC"/>
                </a:solidFill>
                <a:ea typeface="+mn-lt"/>
                <a:cs typeface="+mn-lt"/>
              </a:rPr>
              <a:t>0.8444521391697728</a:t>
            </a:r>
            <a:endParaRPr lang="en-US" sz="1100" dirty="0">
              <a:ea typeface="+mn-lt"/>
              <a:cs typeface="+mn-lt"/>
            </a:endParaRPr>
          </a:p>
        </p:txBody>
      </p:sp>
      <p:pic>
        <p:nvPicPr>
          <p:cNvPr id="9" name="Picture 8">
            <a:extLst>
              <a:ext uri="{FF2B5EF4-FFF2-40B4-BE49-F238E27FC236}">
                <a16:creationId xmlns:a16="http://schemas.microsoft.com/office/drawing/2014/main" id="{33F5B025-24B8-54FD-5C62-F1D6A04D4684}"/>
              </a:ext>
            </a:extLst>
          </p:cNvPr>
          <p:cNvPicPr>
            <a:picLocks noChangeAspect="1"/>
          </p:cNvPicPr>
          <p:nvPr/>
        </p:nvPicPr>
        <p:blipFill>
          <a:blip r:embed="rId3"/>
          <a:stretch>
            <a:fillRect/>
          </a:stretch>
        </p:blipFill>
        <p:spPr>
          <a:xfrm>
            <a:off x="-759465" y="846666"/>
            <a:ext cx="4837863" cy="4775201"/>
          </a:xfrm>
          <a:prstGeom prst="rect">
            <a:avLst/>
          </a:prstGeom>
        </p:spPr>
      </p:pic>
      <p:pic>
        <p:nvPicPr>
          <p:cNvPr id="10" name="Picture 9">
            <a:extLst>
              <a:ext uri="{FF2B5EF4-FFF2-40B4-BE49-F238E27FC236}">
                <a16:creationId xmlns:a16="http://schemas.microsoft.com/office/drawing/2014/main" id="{8D44DC2A-6CCF-438E-6EEB-F0C8E166EF7D}"/>
              </a:ext>
            </a:extLst>
          </p:cNvPr>
          <p:cNvPicPr>
            <a:picLocks noChangeAspect="1"/>
          </p:cNvPicPr>
          <p:nvPr/>
        </p:nvPicPr>
        <p:blipFill>
          <a:blip r:embed="rId4"/>
          <a:stretch>
            <a:fillRect/>
          </a:stretch>
        </p:blipFill>
        <p:spPr>
          <a:xfrm>
            <a:off x="4117809" y="745066"/>
            <a:ext cx="4862317" cy="4876801"/>
          </a:xfrm>
          <a:prstGeom prst="rect">
            <a:avLst/>
          </a:prstGeom>
        </p:spPr>
      </p:pic>
    </p:spTree>
    <p:extLst>
      <p:ext uri="{BB962C8B-B14F-4D97-AF65-F5344CB8AC3E}">
        <p14:creationId xmlns:p14="http://schemas.microsoft.com/office/powerpoint/2010/main" val="1286856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9178CF-8499-4F0F-3126-F8794D1CDD67}"/>
              </a:ext>
            </a:extLst>
          </p:cNvPr>
          <p:cNvSpPr txBox="1"/>
          <p:nvPr/>
        </p:nvSpPr>
        <p:spPr>
          <a:xfrm>
            <a:off x="752707" y="42746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SHAM – whole brain</a:t>
            </a:r>
          </a:p>
        </p:txBody>
      </p:sp>
      <p:sp>
        <p:nvSpPr>
          <p:cNvPr id="3" name="TextBox 2">
            <a:extLst>
              <a:ext uri="{FF2B5EF4-FFF2-40B4-BE49-F238E27FC236}">
                <a16:creationId xmlns:a16="http://schemas.microsoft.com/office/drawing/2014/main" id="{8D90B87C-06E2-F749-3B17-10D732683F41}"/>
              </a:ext>
            </a:extLst>
          </p:cNvPr>
          <p:cNvSpPr txBox="1"/>
          <p:nvPr/>
        </p:nvSpPr>
        <p:spPr>
          <a:xfrm>
            <a:off x="626327" y="5923156"/>
            <a:ext cx="341227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err="1">
                <a:latin typeface="Droid Sans Mono"/>
              </a:rPr>
              <a:t>swn</a:t>
            </a:r>
            <a:r>
              <a:rPr lang="en-US" sz="1100" dirty="0">
                <a:latin typeface="Droid Sans Mono"/>
              </a:rPr>
              <a:t>, p-value:</a:t>
            </a:r>
            <a:r>
              <a:rPr lang="en-US" sz="1100" dirty="0">
                <a:solidFill>
                  <a:srgbClr val="000000"/>
                </a:solidFill>
                <a:latin typeface="Droid Sans Mono"/>
                <a:cs typeface="Arial"/>
              </a:rPr>
              <a:t> </a:t>
            </a:r>
            <a:r>
              <a:rPr lang="en-US" sz="1100" dirty="0">
                <a:solidFill>
                  <a:srgbClr val="CCCCCC"/>
                </a:solidFill>
                <a:latin typeface="Arial"/>
                <a:cs typeface="Arial"/>
              </a:rPr>
              <a:t>0.016710155432856463</a:t>
            </a:r>
            <a:endParaRPr lang="en-US" sz="1100" dirty="0">
              <a:solidFill>
                <a:srgbClr val="000000"/>
              </a:solidFill>
              <a:latin typeface="Arial"/>
              <a:cs typeface="Arial"/>
            </a:endParaRPr>
          </a:p>
          <a:p>
            <a:r>
              <a:rPr lang="en-US" sz="1100" dirty="0">
                <a:solidFill>
                  <a:srgbClr val="000000"/>
                </a:solidFill>
                <a:latin typeface="Droid Sans Mono"/>
                <a:ea typeface="+mn-lt"/>
                <a:cs typeface="+mn-lt"/>
              </a:rPr>
              <a:t>asymmetry</a:t>
            </a:r>
            <a:r>
              <a:rPr lang="en-US" sz="1100" dirty="0">
                <a:latin typeface="Droid Sans Mono"/>
              </a:rPr>
              <a:t>, p-value: </a:t>
            </a:r>
            <a:r>
              <a:rPr lang="en-US" sz="1100" dirty="0">
                <a:solidFill>
                  <a:srgbClr val="CCCCCC"/>
                </a:solidFill>
                <a:ea typeface="+mn-lt"/>
                <a:cs typeface="+mn-lt"/>
              </a:rPr>
              <a:t>0.709213168503446</a:t>
            </a:r>
            <a:endParaRPr lang="en-US" sz="1100" dirty="0">
              <a:latin typeface="Arial"/>
            </a:endParaRPr>
          </a:p>
          <a:p>
            <a:r>
              <a:rPr lang="en-US" sz="1100" dirty="0">
                <a:latin typeface="Droid Sans Mono"/>
              </a:rPr>
              <a:t>links, p-value: </a:t>
            </a:r>
            <a:r>
              <a:rPr lang="en-US" sz="1100" dirty="0">
                <a:solidFill>
                  <a:srgbClr val="CCCCCC"/>
                </a:solidFill>
                <a:ea typeface="+mn-lt"/>
                <a:cs typeface="+mn-lt"/>
              </a:rPr>
              <a:t>0.09454713141969677</a:t>
            </a:r>
            <a:endParaRPr lang="en-US" sz="1100" dirty="0"/>
          </a:p>
        </p:txBody>
      </p:sp>
      <p:sp>
        <p:nvSpPr>
          <p:cNvPr id="7" name="TextBox 6">
            <a:extLst>
              <a:ext uri="{FF2B5EF4-FFF2-40B4-BE49-F238E27FC236}">
                <a16:creationId xmlns:a16="http://schemas.microsoft.com/office/drawing/2014/main" id="{59FA6A84-D395-9AF8-D8EE-57B868C7A125}"/>
              </a:ext>
            </a:extLst>
          </p:cNvPr>
          <p:cNvSpPr txBox="1"/>
          <p:nvPr/>
        </p:nvSpPr>
        <p:spPr>
          <a:xfrm>
            <a:off x="4733693" y="6090424"/>
            <a:ext cx="3430858"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err="1">
                <a:latin typeface="Droid Sans Mono"/>
              </a:rPr>
              <a:t>swn</a:t>
            </a:r>
            <a:r>
              <a:rPr lang="en-US" sz="1100" dirty="0">
                <a:latin typeface="Droid Sans Mono"/>
              </a:rPr>
              <a:t>, p-value: </a:t>
            </a:r>
            <a:r>
              <a:rPr lang="en-US" sz="1100" dirty="0">
                <a:solidFill>
                  <a:srgbClr val="CCCCCC"/>
                </a:solidFill>
                <a:latin typeface="Arial"/>
                <a:cs typeface="Arial"/>
              </a:rPr>
              <a:t>0.7178620012405392</a:t>
            </a:r>
            <a:endParaRPr lang="en-US" sz="1100" dirty="0">
              <a:latin typeface="Arial"/>
            </a:endParaRPr>
          </a:p>
          <a:p>
            <a:r>
              <a:rPr lang="en-US" sz="1100" dirty="0">
                <a:latin typeface="Droid Sans Mono"/>
              </a:rPr>
              <a:t>asymmetry, p-value: </a:t>
            </a:r>
            <a:r>
              <a:rPr lang="en-US" sz="1100" dirty="0">
                <a:solidFill>
                  <a:srgbClr val="CCCCCC"/>
                </a:solidFill>
                <a:ea typeface="+mn-lt"/>
                <a:cs typeface="+mn-lt"/>
              </a:rPr>
              <a:t>0.3696859924281325</a:t>
            </a:r>
            <a:endParaRPr lang="en-US" sz="1100" dirty="0">
              <a:latin typeface="Arial"/>
            </a:endParaRPr>
          </a:p>
          <a:p>
            <a:r>
              <a:rPr lang="en-US" sz="1100" dirty="0">
                <a:latin typeface="Droid Sans Mono"/>
              </a:rPr>
              <a:t> links, p-value: </a:t>
            </a:r>
            <a:r>
              <a:rPr lang="en-US" sz="1100" dirty="0">
                <a:solidFill>
                  <a:srgbClr val="CCCCCC"/>
                </a:solidFill>
                <a:ea typeface="+mn-lt"/>
                <a:cs typeface="+mn-lt"/>
              </a:rPr>
              <a:t>0.1821157415179071</a:t>
            </a:r>
            <a:endParaRPr lang="en-US" sz="1100" dirty="0"/>
          </a:p>
        </p:txBody>
      </p:sp>
      <p:sp>
        <p:nvSpPr>
          <p:cNvPr id="8" name="TextBox 7">
            <a:extLst>
              <a:ext uri="{FF2B5EF4-FFF2-40B4-BE49-F238E27FC236}">
                <a16:creationId xmlns:a16="http://schemas.microsoft.com/office/drawing/2014/main" id="{C4CDB31E-0B26-58C5-CCBF-19116B86124C}"/>
              </a:ext>
            </a:extLst>
          </p:cNvPr>
          <p:cNvSpPr txBox="1"/>
          <p:nvPr/>
        </p:nvSpPr>
        <p:spPr>
          <a:xfrm>
            <a:off x="9445083" y="5923156"/>
            <a:ext cx="3440151"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err="1">
                <a:latin typeface="Droid Sans Mono"/>
              </a:rPr>
              <a:t>swn</a:t>
            </a:r>
            <a:r>
              <a:rPr lang="en-US" sz="1100" dirty="0">
                <a:latin typeface="Droid Sans Mono"/>
              </a:rPr>
              <a:t>, p-value: </a:t>
            </a:r>
            <a:r>
              <a:rPr lang="en-US" sz="1100" dirty="0">
                <a:solidFill>
                  <a:srgbClr val="CCCCCC"/>
                </a:solidFill>
                <a:ea typeface="+mn-lt"/>
                <a:cs typeface="+mn-lt"/>
              </a:rPr>
              <a:t>0.3835262896663147</a:t>
            </a:r>
            <a:endParaRPr lang="en-US" sz="1100" dirty="0">
              <a:solidFill>
                <a:srgbClr val="000000"/>
              </a:solidFill>
              <a:ea typeface="+mn-lt"/>
              <a:cs typeface="+mn-lt"/>
            </a:endParaRPr>
          </a:p>
          <a:p>
            <a:r>
              <a:rPr lang="en-US" sz="1100" dirty="0">
                <a:latin typeface="Droid Sans Mono"/>
              </a:rPr>
              <a:t>asymmetry, p-value: </a:t>
            </a:r>
            <a:r>
              <a:rPr lang="en-US" sz="1100" dirty="0">
                <a:solidFill>
                  <a:srgbClr val="CCCCCC"/>
                </a:solidFill>
                <a:ea typeface="+mn-lt"/>
                <a:cs typeface="+mn-lt"/>
              </a:rPr>
              <a:t>0.8209976995336448</a:t>
            </a:r>
            <a:endParaRPr lang="en-US" sz="1100" dirty="0">
              <a:solidFill>
                <a:srgbClr val="000000"/>
              </a:solidFill>
              <a:ea typeface="+mn-lt"/>
              <a:cs typeface="+mn-lt"/>
            </a:endParaRPr>
          </a:p>
          <a:p>
            <a:r>
              <a:rPr lang="en-US" sz="1100" dirty="0">
                <a:latin typeface="Droid Sans Mono"/>
              </a:rPr>
              <a:t>links, p-value: </a:t>
            </a:r>
            <a:r>
              <a:rPr lang="en-US" sz="1100" dirty="0">
                <a:solidFill>
                  <a:srgbClr val="CCCCCC"/>
                </a:solidFill>
                <a:ea typeface="+mn-lt"/>
                <a:cs typeface="+mn-lt"/>
              </a:rPr>
              <a:t>0.11376439644603527</a:t>
            </a:r>
            <a:endParaRPr lang="en-US" sz="1100" dirty="0"/>
          </a:p>
        </p:txBody>
      </p:sp>
      <p:pic>
        <p:nvPicPr>
          <p:cNvPr id="9" name="Picture 8">
            <a:extLst>
              <a:ext uri="{FF2B5EF4-FFF2-40B4-BE49-F238E27FC236}">
                <a16:creationId xmlns:a16="http://schemas.microsoft.com/office/drawing/2014/main" id="{06F43512-3B3D-703C-F2C8-9C87AD39DE7A}"/>
              </a:ext>
            </a:extLst>
          </p:cNvPr>
          <p:cNvPicPr>
            <a:picLocks noChangeAspect="1"/>
          </p:cNvPicPr>
          <p:nvPr/>
        </p:nvPicPr>
        <p:blipFill>
          <a:blip r:embed="rId2"/>
          <a:stretch>
            <a:fillRect/>
          </a:stretch>
        </p:blipFill>
        <p:spPr>
          <a:xfrm>
            <a:off x="-386458" y="1083733"/>
            <a:ext cx="4760717" cy="4741334"/>
          </a:xfrm>
          <a:prstGeom prst="rect">
            <a:avLst/>
          </a:prstGeom>
        </p:spPr>
      </p:pic>
      <p:pic>
        <p:nvPicPr>
          <p:cNvPr id="10" name="Picture 9">
            <a:extLst>
              <a:ext uri="{FF2B5EF4-FFF2-40B4-BE49-F238E27FC236}">
                <a16:creationId xmlns:a16="http://schemas.microsoft.com/office/drawing/2014/main" id="{69D23B9A-4F3F-DA4D-75B6-0850940F1DF4}"/>
              </a:ext>
            </a:extLst>
          </p:cNvPr>
          <p:cNvPicPr>
            <a:picLocks noChangeAspect="1"/>
          </p:cNvPicPr>
          <p:nvPr/>
        </p:nvPicPr>
        <p:blipFill>
          <a:blip r:embed="rId3"/>
          <a:stretch>
            <a:fillRect/>
          </a:stretch>
        </p:blipFill>
        <p:spPr>
          <a:xfrm>
            <a:off x="4337942" y="838200"/>
            <a:ext cx="5141717" cy="5139267"/>
          </a:xfrm>
          <a:prstGeom prst="rect">
            <a:avLst/>
          </a:prstGeom>
        </p:spPr>
      </p:pic>
      <p:pic>
        <p:nvPicPr>
          <p:cNvPr id="11" name="Picture 10">
            <a:extLst>
              <a:ext uri="{FF2B5EF4-FFF2-40B4-BE49-F238E27FC236}">
                <a16:creationId xmlns:a16="http://schemas.microsoft.com/office/drawing/2014/main" id="{5BE9290F-4B13-6499-FD52-A9832B6E1E4C}"/>
              </a:ext>
            </a:extLst>
          </p:cNvPr>
          <p:cNvPicPr>
            <a:picLocks noChangeAspect="1"/>
          </p:cNvPicPr>
          <p:nvPr/>
        </p:nvPicPr>
        <p:blipFill>
          <a:blip r:embed="rId4"/>
          <a:stretch>
            <a:fillRect/>
          </a:stretch>
        </p:blipFill>
        <p:spPr>
          <a:xfrm>
            <a:off x="9064791" y="973665"/>
            <a:ext cx="4738884" cy="4749802"/>
          </a:xfrm>
          <a:prstGeom prst="rect">
            <a:avLst/>
          </a:prstGeom>
        </p:spPr>
      </p:pic>
    </p:spTree>
    <p:extLst>
      <p:ext uri="{BB962C8B-B14F-4D97-AF65-F5344CB8AC3E}">
        <p14:creationId xmlns:p14="http://schemas.microsoft.com/office/powerpoint/2010/main" val="2772356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DEFAD4-4DCA-EC78-F166-69C42D471562}"/>
              </a:ext>
            </a:extLst>
          </p:cNvPr>
          <p:cNvPicPr>
            <a:picLocks noChangeAspect="1"/>
          </p:cNvPicPr>
          <p:nvPr/>
        </p:nvPicPr>
        <p:blipFill>
          <a:blip r:embed="rId2"/>
          <a:stretch>
            <a:fillRect/>
          </a:stretch>
        </p:blipFill>
        <p:spPr>
          <a:xfrm>
            <a:off x="331258" y="555095"/>
            <a:ext cx="5924550" cy="5019675"/>
          </a:xfrm>
          <a:prstGeom prst="rect">
            <a:avLst/>
          </a:prstGeom>
        </p:spPr>
      </p:pic>
      <p:pic>
        <p:nvPicPr>
          <p:cNvPr id="5" name="Picture 4">
            <a:extLst>
              <a:ext uri="{FF2B5EF4-FFF2-40B4-BE49-F238E27FC236}">
                <a16:creationId xmlns:a16="http://schemas.microsoft.com/office/drawing/2014/main" id="{798E0BF8-1FBD-73CE-AFBF-4D378D985A34}"/>
              </a:ext>
            </a:extLst>
          </p:cNvPr>
          <p:cNvPicPr>
            <a:picLocks noChangeAspect="1"/>
          </p:cNvPicPr>
          <p:nvPr/>
        </p:nvPicPr>
        <p:blipFill>
          <a:blip r:embed="rId3"/>
          <a:stretch>
            <a:fillRect/>
          </a:stretch>
        </p:blipFill>
        <p:spPr>
          <a:xfrm>
            <a:off x="6475413" y="1158346"/>
            <a:ext cx="5591175" cy="4041775"/>
          </a:xfrm>
          <a:prstGeom prst="rect">
            <a:avLst/>
          </a:prstGeom>
        </p:spPr>
      </p:pic>
    </p:spTree>
    <p:extLst>
      <p:ext uri="{BB962C8B-B14F-4D97-AF65-F5344CB8AC3E}">
        <p14:creationId xmlns:p14="http://schemas.microsoft.com/office/powerpoint/2010/main" val="267565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0ACA0-D337-CFFC-EC06-C7C051C7A63C}"/>
              </a:ext>
            </a:extLst>
          </p:cNvPr>
          <p:cNvSpPr txBox="1"/>
          <p:nvPr/>
        </p:nvSpPr>
        <p:spPr>
          <a:xfrm>
            <a:off x="2082800" y="1490133"/>
            <a:ext cx="5401733" cy="1215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dirty="0">
                <a:latin typeface="Calibri Light"/>
              </a:rPr>
              <a:t>ACTIVE vs SHAM – Individual comparison</a:t>
            </a:r>
            <a:r>
              <a:rPr lang="en-US" sz="1400" dirty="0">
                <a:latin typeface="Calibri Light"/>
                <a:cs typeface="Calibri Light"/>
              </a:rPr>
              <a:t>​ - REGION SPECIFIC</a:t>
            </a:r>
            <a:br>
              <a:rPr lang="en-US" sz="1400" dirty="0">
                <a:latin typeface="Calibri Light"/>
                <a:cs typeface="Calibri Light"/>
              </a:rPr>
            </a:br>
            <a:r>
              <a:rPr lang="en-US" sz="1400" dirty="0">
                <a:cs typeface="Arial"/>
              </a:rPr>
              <a:t>​</a:t>
            </a:r>
            <a:br>
              <a:rPr lang="en-US" sz="1400" dirty="0">
                <a:cs typeface="Arial"/>
              </a:rPr>
            </a:br>
            <a:r>
              <a:rPr lang="en-US" sz="1400" dirty="0">
                <a:cs typeface="Arial"/>
              </a:rPr>
              <a:t>​</a:t>
            </a:r>
            <a:br>
              <a:rPr lang="en-US" sz="1400" dirty="0">
                <a:cs typeface="Arial"/>
              </a:rPr>
            </a:br>
            <a:r>
              <a:rPr lang="en-US" sz="1400" dirty="0">
                <a:cs typeface="Arial"/>
              </a:rPr>
              <a:t>​</a:t>
            </a:r>
            <a:br>
              <a:rPr lang="en-US" sz="1400" dirty="0">
                <a:cs typeface="Arial"/>
              </a:rPr>
            </a:br>
            <a:r>
              <a:rPr lang="en-US" sz="1400" dirty="0">
                <a:cs typeface="Arial"/>
              </a:rPr>
              <a:t>​</a:t>
            </a:r>
            <a:endParaRPr lang="en-US"/>
          </a:p>
        </p:txBody>
      </p:sp>
    </p:spTree>
    <p:extLst>
      <p:ext uri="{BB962C8B-B14F-4D97-AF65-F5344CB8AC3E}">
        <p14:creationId xmlns:p14="http://schemas.microsoft.com/office/powerpoint/2010/main" val="2568914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F9EF1C-492E-CB30-9E18-654F20B4FC5E}"/>
              </a:ext>
            </a:extLst>
          </p:cNvPr>
          <p:cNvSpPr>
            <a:spLocks noGrp="1"/>
          </p:cNvSpPr>
          <p:nvPr>
            <p:ph type="subTitle"/>
          </p:nvPr>
        </p:nvSpPr>
        <p:spPr>
          <a:xfrm>
            <a:off x="499414" y="1215054"/>
            <a:ext cx="11074040" cy="5983880"/>
          </a:xfrm>
        </p:spPr>
        <p:txBody>
          <a:bodyPr/>
          <a:lstStyle/>
          <a:p>
            <a:pPr marL="0" indent="0">
              <a:buNone/>
            </a:pPr>
            <a:r>
              <a:rPr lang="en-US" sz="1200" dirty="0"/>
              <a:t>Algorithm: </a:t>
            </a:r>
          </a:p>
          <a:p>
            <a:pPr marL="0" indent="0">
              <a:buNone/>
            </a:pPr>
            <a:endParaRPr lang="en-US" sz="1200" dirty="0"/>
          </a:p>
          <a:p>
            <a:pPr marL="0" indent="0">
              <a:buNone/>
            </a:pPr>
            <a:r>
              <a:rPr lang="en-US" sz="1200" dirty="0">
                <a:solidFill>
                  <a:srgbClr val="000000"/>
                </a:solidFill>
                <a:ea typeface="+mn-lt"/>
                <a:cs typeface="+mn-lt"/>
              </a:rPr>
              <a:t>White :</a:t>
            </a:r>
          </a:p>
          <a:p>
            <a:r>
              <a:rPr lang="en-US" sz="1200" dirty="0">
                <a:solidFill>
                  <a:srgbClr val="6A9955"/>
                </a:solidFill>
                <a:ea typeface="+mn-lt"/>
                <a:cs typeface="+mn-lt"/>
              </a:rPr>
              <a:t>disconnected graph or almost equal links whole brain --- if disconnected -&gt; </a:t>
            </a:r>
            <a:r>
              <a:rPr lang="en-US" sz="1200" err="1">
                <a:solidFill>
                  <a:srgbClr val="6A9955"/>
                </a:solidFill>
                <a:ea typeface="+mn-lt"/>
                <a:cs typeface="+mn-lt"/>
              </a:rPr>
              <a:t>isignificant</a:t>
            </a:r>
            <a:r>
              <a:rPr lang="en-US" sz="1200" dirty="0">
                <a:solidFill>
                  <a:srgbClr val="6A9955"/>
                </a:solidFill>
                <a:ea typeface="+mn-lt"/>
                <a:cs typeface="+mn-lt"/>
              </a:rPr>
              <a:t> bands and </a:t>
            </a:r>
            <a:r>
              <a:rPr lang="en-US" sz="1200" err="1">
                <a:solidFill>
                  <a:srgbClr val="6A9955"/>
                </a:solidFill>
                <a:ea typeface="+mn-lt"/>
                <a:cs typeface="+mn-lt"/>
              </a:rPr>
              <a:t>NaN</a:t>
            </a:r>
            <a:r>
              <a:rPr lang="en-US" sz="1200" dirty="0">
                <a:solidFill>
                  <a:srgbClr val="6A9955"/>
                </a:solidFill>
                <a:ea typeface="+mn-lt"/>
                <a:cs typeface="+mn-lt"/>
              </a:rPr>
              <a:t> both I, I+1</a:t>
            </a:r>
            <a:endParaRPr lang="en-US" sz="1200" dirty="0"/>
          </a:p>
          <a:p>
            <a:r>
              <a:rPr lang="en-US" sz="1200" dirty="0">
                <a:solidFill>
                  <a:srgbClr val="6A9955"/>
                </a:solidFill>
                <a:ea typeface="+mn-lt"/>
                <a:cs typeface="+mn-lt"/>
              </a:rPr>
              <a:t>disconnected graph or almost symmetric graphs whole brain --- if disconnected </a:t>
            </a:r>
            <a:r>
              <a:rPr lang="en-US" sz="1200" err="1">
                <a:solidFill>
                  <a:srgbClr val="6A9955"/>
                </a:solidFill>
                <a:ea typeface="+mn-lt"/>
                <a:cs typeface="+mn-lt"/>
              </a:rPr>
              <a:t>NaN</a:t>
            </a:r>
            <a:r>
              <a:rPr lang="en-US" sz="1200" dirty="0">
                <a:solidFill>
                  <a:srgbClr val="6A9955"/>
                </a:solidFill>
                <a:ea typeface="+mn-lt"/>
                <a:cs typeface="+mn-lt"/>
              </a:rPr>
              <a:t> both I, I+1</a:t>
            </a:r>
            <a:endParaRPr lang="en-US" sz="1200" dirty="0">
              <a:solidFill>
                <a:srgbClr val="6A9955"/>
              </a:solidFill>
              <a:cs typeface="Arial"/>
            </a:endParaRPr>
          </a:p>
          <a:p>
            <a:r>
              <a:rPr lang="en-US" sz="1200" dirty="0">
                <a:solidFill>
                  <a:srgbClr val="6A9955"/>
                </a:solidFill>
                <a:cs typeface="Arial"/>
              </a:rPr>
              <a:t>disconnected or incomparable graphs </a:t>
            </a:r>
            <a:r>
              <a:rPr lang="en-US" sz="1200" err="1">
                <a:solidFill>
                  <a:srgbClr val="6A9955"/>
                </a:solidFill>
                <a:cs typeface="Arial"/>
              </a:rPr>
              <a:t>i.e</a:t>
            </a:r>
            <a:r>
              <a:rPr lang="en-US" sz="1200" dirty="0">
                <a:solidFill>
                  <a:srgbClr val="6A9955"/>
                </a:solidFill>
                <a:cs typeface="Arial"/>
              </a:rPr>
              <a:t> both having 0.0 </a:t>
            </a:r>
            <a:r>
              <a:rPr lang="en-US" sz="1200" err="1">
                <a:solidFill>
                  <a:srgbClr val="6A9955"/>
                </a:solidFill>
                <a:cs typeface="Arial"/>
              </a:rPr>
              <a:t>swn</a:t>
            </a:r>
            <a:r>
              <a:rPr lang="en-US" sz="1200" dirty="0">
                <a:solidFill>
                  <a:srgbClr val="6A9955"/>
                </a:solidFill>
                <a:cs typeface="Arial"/>
              </a:rPr>
              <a:t> metric</a:t>
            </a:r>
          </a:p>
          <a:p>
            <a:endParaRPr lang="en-US" sz="1200" dirty="0">
              <a:solidFill>
                <a:srgbClr val="6A9955"/>
              </a:solidFill>
              <a:cs typeface="Arial"/>
            </a:endParaRPr>
          </a:p>
          <a:p>
            <a:pPr marL="0" indent="0">
              <a:buNone/>
            </a:pPr>
            <a:r>
              <a:rPr lang="en-US" sz="1200" dirty="0">
                <a:cs typeface="Arial"/>
              </a:rPr>
              <a:t>Green : </a:t>
            </a:r>
          </a:p>
          <a:p>
            <a:r>
              <a:rPr lang="en-US" sz="1200" dirty="0">
                <a:solidFill>
                  <a:srgbClr val="6A9955"/>
                </a:solidFill>
                <a:ea typeface="+mn-lt"/>
                <a:cs typeface="+mn-lt"/>
              </a:rPr>
              <a:t>post links &gt; pre links whole brain</a:t>
            </a:r>
            <a:endParaRPr lang="en-US" sz="1200" dirty="0">
              <a:solidFill>
                <a:srgbClr val="6A9955"/>
              </a:solidFill>
              <a:cs typeface="Arial"/>
            </a:endParaRPr>
          </a:p>
          <a:p>
            <a:r>
              <a:rPr lang="en-US" sz="1200" dirty="0">
                <a:solidFill>
                  <a:srgbClr val="6A9955"/>
                </a:solidFill>
                <a:ea typeface="+mn-lt"/>
                <a:cs typeface="+mn-lt"/>
              </a:rPr>
              <a:t>pre asymmetry &gt; post asymmetry whole brain</a:t>
            </a:r>
            <a:endParaRPr lang="en-US" sz="1200" dirty="0">
              <a:solidFill>
                <a:srgbClr val="6A9955"/>
              </a:solidFill>
              <a:cs typeface="Arial"/>
            </a:endParaRPr>
          </a:p>
          <a:p>
            <a:r>
              <a:rPr lang="en-US" sz="1200" dirty="0">
                <a:solidFill>
                  <a:srgbClr val="6A9955"/>
                </a:solidFill>
                <a:ea typeface="+mn-lt"/>
                <a:cs typeface="+mn-lt"/>
              </a:rPr>
              <a:t>post </a:t>
            </a:r>
            <a:r>
              <a:rPr lang="en-US" sz="1200" dirty="0" err="1">
                <a:solidFill>
                  <a:srgbClr val="6A9955"/>
                </a:solidFill>
                <a:ea typeface="+mn-lt"/>
                <a:cs typeface="+mn-lt"/>
              </a:rPr>
              <a:t>swn</a:t>
            </a:r>
            <a:r>
              <a:rPr lang="en-US" sz="1200" dirty="0">
                <a:solidFill>
                  <a:srgbClr val="6A9955"/>
                </a:solidFill>
                <a:ea typeface="+mn-lt"/>
                <a:cs typeface="+mn-lt"/>
              </a:rPr>
              <a:t> &gt;= pre </a:t>
            </a:r>
            <a:r>
              <a:rPr lang="en-US" sz="1200" dirty="0" err="1">
                <a:solidFill>
                  <a:srgbClr val="6A9955"/>
                </a:solidFill>
                <a:ea typeface="+mn-lt"/>
                <a:cs typeface="+mn-lt"/>
              </a:rPr>
              <a:t>swn</a:t>
            </a:r>
            <a:endParaRPr lang="en-US" sz="1200" dirty="0" err="1">
              <a:solidFill>
                <a:srgbClr val="6A9955"/>
              </a:solidFill>
              <a:cs typeface="Arial"/>
            </a:endParaRPr>
          </a:p>
          <a:p>
            <a:endParaRPr lang="en-US" sz="1200" dirty="0">
              <a:solidFill>
                <a:srgbClr val="6A9955"/>
              </a:solidFill>
              <a:cs typeface="Arial"/>
            </a:endParaRPr>
          </a:p>
          <a:p>
            <a:pPr marL="0" indent="0">
              <a:buNone/>
            </a:pPr>
            <a:r>
              <a:rPr lang="en-US" sz="1200" dirty="0">
                <a:cs typeface="Arial"/>
              </a:rPr>
              <a:t>Red:</a:t>
            </a:r>
          </a:p>
          <a:p>
            <a:r>
              <a:rPr lang="en-US" sz="1200" dirty="0">
                <a:solidFill>
                  <a:srgbClr val="6A9955"/>
                </a:solidFill>
                <a:ea typeface="+mn-lt"/>
                <a:cs typeface="+mn-lt"/>
              </a:rPr>
              <a:t>pre links &gt; post links whole </a:t>
            </a:r>
            <a:r>
              <a:rPr lang="en-US" sz="1200" err="1">
                <a:solidFill>
                  <a:srgbClr val="6A9955"/>
                </a:solidFill>
                <a:ea typeface="+mn-lt"/>
                <a:cs typeface="+mn-lt"/>
              </a:rPr>
              <a:t>rbain</a:t>
            </a:r>
            <a:endParaRPr lang="en-US" sz="1200">
              <a:solidFill>
                <a:srgbClr val="6A9955"/>
              </a:solidFill>
              <a:cs typeface="Arial"/>
            </a:endParaRPr>
          </a:p>
          <a:p>
            <a:r>
              <a:rPr lang="en-US" sz="1200" dirty="0">
                <a:solidFill>
                  <a:srgbClr val="6A9955"/>
                </a:solidFill>
                <a:ea typeface="+mn-lt"/>
                <a:cs typeface="+mn-lt"/>
              </a:rPr>
              <a:t>post asymmetry &gt; pre asymmetry </a:t>
            </a:r>
            <a:r>
              <a:rPr lang="en-US" sz="1200" err="1">
                <a:solidFill>
                  <a:srgbClr val="6A9955"/>
                </a:solidFill>
                <a:ea typeface="+mn-lt"/>
                <a:cs typeface="+mn-lt"/>
              </a:rPr>
              <a:t>wholoe</a:t>
            </a:r>
            <a:r>
              <a:rPr lang="en-US" sz="1200" dirty="0">
                <a:solidFill>
                  <a:srgbClr val="6A9955"/>
                </a:solidFill>
                <a:ea typeface="+mn-lt"/>
                <a:cs typeface="+mn-lt"/>
              </a:rPr>
              <a:t> brain</a:t>
            </a:r>
            <a:endParaRPr lang="en-US" sz="1200" dirty="0">
              <a:solidFill>
                <a:srgbClr val="6A9955"/>
              </a:solidFill>
              <a:cs typeface="Arial"/>
            </a:endParaRPr>
          </a:p>
          <a:p>
            <a:r>
              <a:rPr lang="en-US" sz="1200" dirty="0">
                <a:solidFill>
                  <a:srgbClr val="6A9955"/>
                </a:solidFill>
                <a:ea typeface="+mn-lt"/>
                <a:cs typeface="+mn-lt"/>
              </a:rPr>
              <a:t>pre </a:t>
            </a:r>
            <a:r>
              <a:rPr lang="en-US" sz="1200" err="1">
                <a:solidFill>
                  <a:srgbClr val="6A9955"/>
                </a:solidFill>
                <a:ea typeface="+mn-lt"/>
                <a:cs typeface="+mn-lt"/>
              </a:rPr>
              <a:t>swn</a:t>
            </a:r>
            <a:r>
              <a:rPr lang="en-US" sz="1200" dirty="0">
                <a:solidFill>
                  <a:srgbClr val="6A9955"/>
                </a:solidFill>
                <a:ea typeface="+mn-lt"/>
                <a:cs typeface="+mn-lt"/>
              </a:rPr>
              <a:t> &gt; post </a:t>
            </a:r>
            <a:r>
              <a:rPr lang="en-US" sz="1200" err="1">
                <a:solidFill>
                  <a:srgbClr val="6A9955"/>
                </a:solidFill>
                <a:ea typeface="+mn-lt"/>
                <a:cs typeface="+mn-lt"/>
              </a:rPr>
              <a:t>swn</a:t>
            </a:r>
            <a:endParaRPr lang="en-US" sz="1200">
              <a:solidFill>
                <a:srgbClr val="6A9955"/>
              </a:solidFill>
              <a:cs typeface="Arial"/>
            </a:endParaRPr>
          </a:p>
          <a:p>
            <a:endParaRPr lang="en-US" sz="1200" dirty="0">
              <a:solidFill>
                <a:srgbClr val="6A9955"/>
              </a:solidFill>
              <a:cs typeface="Arial"/>
            </a:endParaRPr>
          </a:p>
          <a:p>
            <a:endParaRPr lang="en-US" sz="1200" dirty="0">
              <a:solidFill>
                <a:srgbClr val="6A9955"/>
              </a:solidFill>
              <a:cs typeface="Arial"/>
            </a:endParaRPr>
          </a:p>
          <a:p>
            <a:endParaRPr lang="en-US" sz="1200" dirty="0">
              <a:solidFill>
                <a:srgbClr val="6A9955"/>
              </a:solidFill>
              <a:cs typeface="Arial"/>
            </a:endParaRPr>
          </a:p>
          <a:p>
            <a:endParaRPr lang="en-US" sz="1200" dirty="0">
              <a:solidFill>
                <a:srgbClr val="6A9955"/>
              </a:solidFill>
              <a:cs typeface="Arial"/>
            </a:endParaRPr>
          </a:p>
          <a:p>
            <a:endParaRPr lang="en-US" sz="1200" dirty="0">
              <a:solidFill>
                <a:srgbClr val="6A9955"/>
              </a:solidFill>
              <a:cs typeface="Arial"/>
            </a:endParaRPr>
          </a:p>
          <a:p>
            <a:pPr marL="342900" indent="-342900"/>
            <a:endParaRPr lang="en-US" sz="1200" dirty="0"/>
          </a:p>
          <a:p>
            <a:pPr marL="514350" indent="-514350"/>
            <a:endParaRPr lang="en-US" sz="1200" dirty="0"/>
          </a:p>
        </p:txBody>
      </p:sp>
    </p:spTree>
    <p:extLst>
      <p:ext uri="{BB962C8B-B14F-4D97-AF65-F5344CB8AC3E}">
        <p14:creationId xmlns:p14="http://schemas.microsoft.com/office/powerpoint/2010/main" val="3525593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E9F118-73C0-8225-5B74-1DA0A88F9100}"/>
              </a:ext>
            </a:extLst>
          </p:cNvPr>
          <p:cNvPicPr>
            <a:picLocks noChangeAspect="1"/>
          </p:cNvPicPr>
          <p:nvPr/>
        </p:nvPicPr>
        <p:blipFill>
          <a:blip r:embed="rId2"/>
          <a:stretch>
            <a:fillRect/>
          </a:stretch>
        </p:blipFill>
        <p:spPr>
          <a:xfrm>
            <a:off x="906992" y="1037695"/>
            <a:ext cx="5924550" cy="5019675"/>
          </a:xfrm>
          <a:prstGeom prst="rect">
            <a:avLst/>
          </a:prstGeom>
        </p:spPr>
      </p:pic>
      <p:pic>
        <p:nvPicPr>
          <p:cNvPr id="3" name="Picture 2">
            <a:extLst>
              <a:ext uri="{FF2B5EF4-FFF2-40B4-BE49-F238E27FC236}">
                <a16:creationId xmlns:a16="http://schemas.microsoft.com/office/drawing/2014/main" id="{EF36FF07-38ED-A7FC-9331-D6F1EBE18125}"/>
              </a:ext>
            </a:extLst>
          </p:cNvPr>
          <p:cNvPicPr>
            <a:picLocks noChangeAspect="1"/>
          </p:cNvPicPr>
          <p:nvPr/>
        </p:nvPicPr>
        <p:blipFill>
          <a:blip r:embed="rId3"/>
          <a:stretch>
            <a:fillRect/>
          </a:stretch>
        </p:blipFill>
        <p:spPr>
          <a:xfrm>
            <a:off x="7406746" y="1835680"/>
            <a:ext cx="4609042" cy="3330575"/>
          </a:xfrm>
          <a:prstGeom prst="rect">
            <a:avLst/>
          </a:prstGeom>
        </p:spPr>
      </p:pic>
    </p:spTree>
    <p:extLst>
      <p:ext uri="{BB962C8B-B14F-4D97-AF65-F5344CB8AC3E}">
        <p14:creationId xmlns:p14="http://schemas.microsoft.com/office/powerpoint/2010/main" val="318756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F6BA2E-479B-9BD6-1696-677A53599110}"/>
              </a:ext>
            </a:extLst>
          </p:cNvPr>
          <p:cNvPicPr>
            <a:picLocks noChangeAspect="1"/>
          </p:cNvPicPr>
          <p:nvPr/>
        </p:nvPicPr>
        <p:blipFill>
          <a:blip r:embed="rId2"/>
          <a:stretch>
            <a:fillRect/>
          </a:stretch>
        </p:blipFill>
        <p:spPr>
          <a:xfrm>
            <a:off x="-720139" y="660400"/>
            <a:ext cx="4928546" cy="4902200"/>
          </a:xfrm>
          <a:prstGeom prst="rect">
            <a:avLst/>
          </a:prstGeom>
        </p:spPr>
      </p:pic>
      <p:sp>
        <p:nvSpPr>
          <p:cNvPr id="3" name="TextBox 2">
            <a:extLst>
              <a:ext uri="{FF2B5EF4-FFF2-40B4-BE49-F238E27FC236}">
                <a16:creationId xmlns:a16="http://schemas.microsoft.com/office/drawing/2014/main" id="{CEAF6612-99EE-F173-7B4F-B168664EB9D3}"/>
              </a:ext>
            </a:extLst>
          </p:cNvPr>
          <p:cNvSpPr txBox="1"/>
          <p:nvPr/>
        </p:nvSpPr>
        <p:spPr>
          <a:xfrm>
            <a:off x="482600" y="5604933"/>
            <a:ext cx="387773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Droid Sans Mono"/>
              </a:rPr>
              <a:t>links, p-value: 0.7470917441054767 </a:t>
            </a:r>
            <a:endParaRPr lang="en-US" sz="1100">
              <a:latin typeface="Arial"/>
            </a:endParaRPr>
          </a:p>
          <a:p>
            <a:r>
              <a:rPr lang="en-US" sz="1100" dirty="0">
                <a:latin typeface="Droid Sans Mono"/>
              </a:rPr>
              <a:t>asymmetry, p-value: 0.3335180273171864 </a:t>
            </a:r>
            <a:endParaRPr lang="en-US" sz="1100">
              <a:latin typeface="Arial"/>
            </a:endParaRPr>
          </a:p>
          <a:p>
            <a:r>
              <a:rPr lang="en-US" sz="1100" err="1">
                <a:latin typeface="Droid Sans Mono"/>
              </a:rPr>
              <a:t>swn</a:t>
            </a:r>
            <a:r>
              <a:rPr lang="en-US" sz="1100" dirty="0">
                <a:latin typeface="Droid Sans Mono"/>
              </a:rPr>
              <a:t>, p-value:</a:t>
            </a:r>
            <a:r>
              <a:rPr lang="en-US" sz="1100" dirty="0">
                <a:solidFill>
                  <a:srgbClr val="FF0000"/>
                </a:solidFill>
                <a:latin typeface="Droid Sans Mono"/>
              </a:rPr>
              <a:t> 0.01061493755855462</a:t>
            </a:r>
            <a:endParaRPr lang="en-US" sz="1100">
              <a:solidFill>
                <a:srgbClr val="FF0000"/>
              </a:solidFill>
            </a:endParaRPr>
          </a:p>
        </p:txBody>
      </p:sp>
      <p:pic>
        <p:nvPicPr>
          <p:cNvPr id="4" name="Picture 3">
            <a:extLst>
              <a:ext uri="{FF2B5EF4-FFF2-40B4-BE49-F238E27FC236}">
                <a16:creationId xmlns:a16="http://schemas.microsoft.com/office/drawing/2014/main" id="{29D63825-5518-16D1-6F7E-24A158BE2889}"/>
              </a:ext>
            </a:extLst>
          </p:cNvPr>
          <p:cNvPicPr>
            <a:picLocks noChangeAspect="1"/>
          </p:cNvPicPr>
          <p:nvPr/>
        </p:nvPicPr>
        <p:blipFill>
          <a:blip r:embed="rId3"/>
          <a:stretch>
            <a:fillRect/>
          </a:stretch>
        </p:blipFill>
        <p:spPr>
          <a:xfrm>
            <a:off x="4236343" y="812799"/>
            <a:ext cx="5124784" cy="5122335"/>
          </a:xfrm>
          <a:prstGeom prst="rect">
            <a:avLst/>
          </a:prstGeom>
        </p:spPr>
      </p:pic>
      <p:sp>
        <p:nvSpPr>
          <p:cNvPr id="5" name="TextBox 4">
            <a:extLst>
              <a:ext uri="{FF2B5EF4-FFF2-40B4-BE49-F238E27FC236}">
                <a16:creationId xmlns:a16="http://schemas.microsoft.com/office/drawing/2014/main" id="{11FD5AA6-175C-3DCB-9A38-711F3CB4E530}"/>
              </a:ext>
            </a:extLst>
          </p:cNvPr>
          <p:cNvSpPr txBox="1"/>
          <p:nvPr/>
        </p:nvSpPr>
        <p:spPr>
          <a:xfrm>
            <a:off x="4673600" y="6155267"/>
            <a:ext cx="388620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Droid Sans Mono"/>
              </a:rPr>
              <a:t>links, p-value: 0.7496514206646507 </a:t>
            </a:r>
            <a:endParaRPr lang="en-US" sz="1100">
              <a:latin typeface="Arial"/>
            </a:endParaRPr>
          </a:p>
          <a:p>
            <a:r>
              <a:rPr lang="en-US" sz="1100" dirty="0">
                <a:latin typeface="Droid Sans Mono"/>
              </a:rPr>
              <a:t>asymmetry, p-value: 0.28334571704194605 </a:t>
            </a:r>
            <a:endParaRPr lang="en-US" sz="1100">
              <a:latin typeface="Arial"/>
            </a:endParaRPr>
          </a:p>
          <a:p>
            <a:r>
              <a:rPr lang="en-US" sz="1100" dirty="0" err="1">
                <a:latin typeface="Droid Sans Mono"/>
              </a:rPr>
              <a:t>swn</a:t>
            </a:r>
            <a:r>
              <a:rPr lang="en-US" sz="1100" dirty="0">
                <a:latin typeface="Droid Sans Mono"/>
              </a:rPr>
              <a:t>, p-value: 0.1971180633257393</a:t>
            </a:r>
            <a:endParaRPr lang="en-US" sz="1100"/>
          </a:p>
        </p:txBody>
      </p:sp>
      <p:pic>
        <p:nvPicPr>
          <p:cNvPr id="6" name="Picture 5">
            <a:extLst>
              <a:ext uri="{FF2B5EF4-FFF2-40B4-BE49-F238E27FC236}">
                <a16:creationId xmlns:a16="http://schemas.microsoft.com/office/drawing/2014/main" id="{C6BF1F1B-7EFC-679A-A275-889561CE4B56}"/>
              </a:ext>
            </a:extLst>
          </p:cNvPr>
          <p:cNvPicPr>
            <a:picLocks noChangeAspect="1"/>
          </p:cNvPicPr>
          <p:nvPr/>
        </p:nvPicPr>
        <p:blipFill>
          <a:blip r:embed="rId4"/>
          <a:stretch>
            <a:fillRect/>
          </a:stretch>
        </p:blipFill>
        <p:spPr>
          <a:xfrm>
            <a:off x="8816808" y="982133"/>
            <a:ext cx="4692984" cy="4673600"/>
          </a:xfrm>
          <a:prstGeom prst="rect">
            <a:avLst/>
          </a:prstGeom>
        </p:spPr>
      </p:pic>
      <p:sp>
        <p:nvSpPr>
          <p:cNvPr id="7" name="TextBox 6">
            <a:extLst>
              <a:ext uri="{FF2B5EF4-FFF2-40B4-BE49-F238E27FC236}">
                <a16:creationId xmlns:a16="http://schemas.microsoft.com/office/drawing/2014/main" id="{D4EA6250-C80A-C66A-935F-1AC356B93DAC}"/>
              </a:ext>
            </a:extLst>
          </p:cNvPr>
          <p:cNvSpPr txBox="1"/>
          <p:nvPr/>
        </p:nvSpPr>
        <p:spPr>
          <a:xfrm>
            <a:off x="9364133" y="6019800"/>
            <a:ext cx="397086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Droid Sans Mono"/>
              </a:rPr>
              <a:t>links, p-value: 0.594914050208188</a:t>
            </a:r>
            <a:endParaRPr lang="en-US" sz="1100" dirty="0">
              <a:latin typeface="Arial"/>
            </a:endParaRPr>
          </a:p>
          <a:p>
            <a:r>
              <a:rPr lang="en-US" sz="1100" dirty="0">
                <a:latin typeface="Droid Sans Mono"/>
              </a:rPr>
              <a:t>asymmetry, p-value: 0.4008255458219109 </a:t>
            </a:r>
            <a:endParaRPr lang="en-US" sz="1100">
              <a:latin typeface="Arial"/>
            </a:endParaRPr>
          </a:p>
          <a:p>
            <a:r>
              <a:rPr lang="en-US" sz="1100" dirty="0" err="1">
                <a:latin typeface="Droid Sans Mono"/>
              </a:rPr>
              <a:t>swn</a:t>
            </a:r>
            <a:r>
              <a:rPr lang="en-US" sz="1100" dirty="0">
                <a:latin typeface="Droid Sans Mono"/>
              </a:rPr>
              <a:t>, p-value: 0.08526918549668883</a:t>
            </a:r>
            <a:endParaRPr lang="en-US" sz="1100"/>
          </a:p>
        </p:txBody>
      </p:sp>
      <p:sp>
        <p:nvSpPr>
          <p:cNvPr id="9" name="TextBox 8">
            <a:extLst>
              <a:ext uri="{FF2B5EF4-FFF2-40B4-BE49-F238E27FC236}">
                <a16:creationId xmlns:a16="http://schemas.microsoft.com/office/drawing/2014/main" id="{268E3B77-F751-4849-70B6-8C4C89504B14}"/>
              </a:ext>
            </a:extLst>
          </p:cNvPr>
          <p:cNvSpPr txBox="1"/>
          <p:nvPr/>
        </p:nvSpPr>
        <p:spPr>
          <a:xfrm>
            <a:off x="724829" y="29736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ACTIVE – Region spec</a:t>
            </a:r>
          </a:p>
        </p:txBody>
      </p:sp>
      <p:sp>
        <p:nvSpPr>
          <p:cNvPr id="8" name="TextBox 7">
            <a:extLst>
              <a:ext uri="{FF2B5EF4-FFF2-40B4-BE49-F238E27FC236}">
                <a16:creationId xmlns:a16="http://schemas.microsoft.com/office/drawing/2014/main" id="{4BB38BCA-E040-6FD5-E9DA-99E32DF03C05}"/>
              </a:ext>
            </a:extLst>
          </p:cNvPr>
          <p:cNvSpPr txBox="1"/>
          <p:nvPr/>
        </p:nvSpPr>
        <p:spPr>
          <a:xfrm>
            <a:off x="660400" y="632459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FF0000"/>
                </a:solidFill>
                <a:latin typeface="Droid Sans Mono"/>
              </a:rPr>
              <a:t>LC 1.8929973161526934 </a:t>
            </a:r>
            <a:endParaRPr lang="en-US" sz="1200" dirty="0">
              <a:solidFill>
                <a:srgbClr val="FF0000"/>
              </a:solidFill>
              <a:latin typeface="Arial"/>
            </a:endParaRPr>
          </a:p>
          <a:p>
            <a:r>
              <a:rPr lang="en-US" sz="1200" dirty="0">
                <a:solidFill>
                  <a:srgbClr val="FF0000"/>
                </a:solidFill>
                <a:latin typeface="Droid Sans Mono"/>
              </a:rPr>
              <a:t>LF 1.8765082903320336</a:t>
            </a:r>
            <a:endParaRPr lang="en-US" sz="1200">
              <a:solidFill>
                <a:srgbClr val="FF0000"/>
              </a:solidFill>
            </a:endParaRPr>
          </a:p>
        </p:txBody>
      </p:sp>
    </p:spTree>
    <p:extLst>
      <p:ext uri="{BB962C8B-B14F-4D97-AF65-F5344CB8AC3E}">
        <p14:creationId xmlns:p14="http://schemas.microsoft.com/office/powerpoint/2010/main" val="1884406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stomShape 1"/>
          <p:cNvSpPr/>
          <p:nvPr/>
        </p:nvSpPr>
        <p:spPr>
          <a:xfrm>
            <a:off x="815195" y="638561"/>
            <a:ext cx="11290320" cy="53833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IN" sz="1800" b="1" strike="noStrike" spc="-1">
                <a:latin typeface="Arial"/>
              </a:rPr>
              <a:t>Pipeline </a:t>
            </a:r>
            <a:r>
              <a:rPr lang="en-IN" sz="1800" b="0" strike="noStrike" spc="-1">
                <a:latin typeface="Arial"/>
              </a:rPr>
              <a:t>for all comparisons:</a:t>
            </a:r>
          </a:p>
          <a:p>
            <a:pPr>
              <a:lnSpc>
                <a:spcPct val="100000"/>
              </a:lnSpc>
            </a:pPr>
            <a:endParaRPr lang="en-IN" sz="1800" b="0" strike="noStrike" spc="-1">
              <a:latin typeface="Arial"/>
            </a:endParaRPr>
          </a:p>
          <a:p>
            <a:r>
              <a:rPr lang="en-IN" sz="1800" b="0" strike="noStrike" spc="-1">
                <a:latin typeface="Arial"/>
              </a:rPr>
              <a:t>1. Iterate on each </a:t>
            </a:r>
            <a:r>
              <a:rPr lang="en-IN" spc="-1">
                <a:latin typeface="Arial"/>
              </a:rPr>
              <a:t>corresponding</a:t>
            </a:r>
            <a:r>
              <a:rPr lang="en-IN" sz="1800" b="0" strike="noStrike" spc="-1">
                <a:latin typeface="Arial"/>
              </a:rPr>
              <a:t> data </a:t>
            </a:r>
            <a:r>
              <a:rPr lang="en-IN" spc="-1">
                <a:latin typeface="Arial"/>
              </a:rPr>
              <a:t>of </a:t>
            </a:r>
            <a:r>
              <a:rPr lang="en-IN" sz="1800" b="0" strike="noStrike" spc="-1">
                <a:latin typeface="Arial"/>
              </a:rPr>
              <a:t>(pre-active/post-active/pre-sham/post-sham/pre-all/control</a:t>
            </a:r>
            <a:r>
              <a:rPr lang="en-IN" spc="-1">
                <a:latin typeface="Arial"/>
              </a:rPr>
              <a:t>).</a:t>
            </a:r>
            <a:endParaRPr lang="en-IN" sz="1800" b="0" strike="noStrike" spc="-1">
              <a:latin typeface="Arial"/>
            </a:endParaRPr>
          </a:p>
          <a:p>
            <a:r>
              <a:rPr lang="en-IN" sz="1800" b="0" strike="noStrike" spc="-1">
                <a:latin typeface="Arial"/>
              </a:rPr>
              <a:t>2.</a:t>
            </a:r>
            <a:r>
              <a:rPr lang="en-IN" spc="-1">
                <a:latin typeface="Arial"/>
              </a:rPr>
              <a:t> </a:t>
            </a:r>
            <a:r>
              <a:rPr lang="en-IN" sz="1800" b="0" strike="noStrike" spc="-1">
                <a:latin typeface="Arial"/>
              </a:rPr>
              <a:t>Preprocess each individual data (montage/bandpass/</a:t>
            </a:r>
            <a:r>
              <a:rPr lang="en-IN" sz="1800" b="0" strike="noStrike" spc="-1" err="1">
                <a:latin typeface="Arial"/>
              </a:rPr>
              <a:t>rereferencing</a:t>
            </a:r>
            <a:r>
              <a:rPr lang="en-IN" sz="1800" b="0" strike="noStrike" spc="-1">
                <a:latin typeface="Arial"/>
              </a:rPr>
              <a:t>/</a:t>
            </a:r>
            <a:r>
              <a:rPr lang="en-IN" spc="-1" err="1">
                <a:latin typeface="Arial"/>
              </a:rPr>
              <a:t>epoching</a:t>
            </a:r>
            <a:r>
              <a:rPr lang="en-IN" spc="-1">
                <a:latin typeface="Arial"/>
              </a:rPr>
              <a:t>).</a:t>
            </a:r>
            <a:endParaRPr lang="en-IN" sz="1800" b="0" strike="noStrike" spc="-1">
              <a:latin typeface="Arial"/>
            </a:endParaRPr>
          </a:p>
          <a:p>
            <a:r>
              <a:rPr lang="en-IN" sz="1800" b="0" strike="noStrike" spc="-1">
                <a:latin typeface="Arial"/>
              </a:rPr>
              <a:t>3. </a:t>
            </a:r>
            <a:r>
              <a:rPr lang="en-IN" spc="-1">
                <a:latin typeface="Arial"/>
              </a:rPr>
              <a:t>Find functional connectivity matrices of each data using PLI, also find PSD of each data.</a:t>
            </a:r>
            <a:endParaRPr lang="en-IN" sz="1800" b="0" strike="noStrike" spc="-1">
              <a:latin typeface="Arial"/>
            </a:endParaRPr>
          </a:p>
          <a:p>
            <a:r>
              <a:rPr lang="en-IN" sz="1800" b="0" strike="noStrike" spc="-1">
                <a:latin typeface="Arial"/>
              </a:rPr>
              <a:t>4. </a:t>
            </a:r>
            <a:r>
              <a:rPr lang="en-IN" spc="-1">
                <a:latin typeface="Arial"/>
              </a:rPr>
              <a:t>Find average of all functional connectivity matrices in 2 GROUPS and also average of all PLIs in 2 GROUPS to compare both groups.</a:t>
            </a:r>
            <a:endParaRPr lang="en-IN" sz="1800" b="0" strike="noStrike" spc="-1">
              <a:latin typeface="Arial"/>
            </a:endParaRPr>
          </a:p>
          <a:p>
            <a:r>
              <a:rPr lang="en-IN" sz="1800" b="0" strike="noStrike" spc="-1">
                <a:latin typeface="Arial"/>
              </a:rPr>
              <a:t>5.</a:t>
            </a:r>
            <a:r>
              <a:rPr lang="en-IN" spc="-1">
                <a:latin typeface="Arial"/>
              </a:rPr>
              <a:t> </a:t>
            </a:r>
            <a:endParaRPr lang="en-IN" sz="1800" b="0" strike="noStrike" spc="-1">
              <a:latin typeface="Arial"/>
              <a:cs typeface="Arial"/>
            </a:endParaRPr>
          </a:p>
          <a:p>
            <a:pPr>
              <a:lnSpc>
                <a:spcPct val="100000"/>
              </a:lnSpc>
            </a:pPr>
            <a:r>
              <a:rPr lang="en-IN" sz="1800" b="0" strike="noStrike" spc="-1">
                <a:latin typeface="Arial"/>
                <a:ea typeface="Noto Sans CJK SC"/>
              </a:rPr>
              <a:t>8. </a:t>
            </a:r>
            <a:endParaRPr lang="en-IN" sz="1800" b="0" strike="noStrike" spc="-1">
              <a:latin typeface="Arial"/>
            </a:endParaRPr>
          </a:p>
          <a:p>
            <a:r>
              <a:rPr lang="en-IN" sz="1800" b="0" strike="noStrike" spc="-1">
                <a:latin typeface="Arial"/>
                <a:ea typeface="Noto Sans CJK SC"/>
              </a:rPr>
              <a:t>11. Binarized that matrix using threshold (Includes SWI group 1, SWI group 2, ratio of both groups,</a:t>
            </a:r>
            <a:r>
              <a:rPr lang="en-IN" spc="-1">
                <a:latin typeface="Arial"/>
                <a:ea typeface="Noto Sans CJK SC"/>
              </a:rPr>
              <a:t> </a:t>
            </a:r>
            <a:endParaRPr lang="en-IN" sz="1800" b="0" strike="noStrike" spc="-1">
              <a:latin typeface="Arial"/>
            </a:endParaRPr>
          </a:p>
          <a:p>
            <a:pPr>
              <a:lnSpc>
                <a:spcPct val="100000"/>
              </a:lnSpc>
            </a:pPr>
            <a:r>
              <a:rPr lang="en-IN" sz="1800" b="0" strike="noStrike" spc="-1">
                <a:latin typeface="Arial"/>
                <a:ea typeface="Noto Sans CJK SC"/>
              </a:rPr>
              <a:t>	optimal threshold</a:t>
            </a:r>
            <a:r>
              <a:rPr lang="en-IN" spc="-1">
                <a:latin typeface="Arial"/>
                <a:ea typeface="Noto Sans CJK SC"/>
              </a:rPr>
              <a:t>)</a:t>
            </a:r>
            <a:endParaRPr lang="en-IN" sz="1800" b="0" strike="noStrike" spc="-1">
              <a:latin typeface="Arial"/>
            </a:endParaRPr>
          </a:p>
          <a:p>
            <a:r>
              <a:rPr lang="en-IN" spc="-1">
                <a:latin typeface="Arial"/>
              </a:rPr>
              <a:t>12. Find asymmetry in each band</a:t>
            </a:r>
            <a:endParaRPr lang="en-IN" sz="1800" b="0" strike="noStrike" spc="-1">
              <a:latin typeface="Arial"/>
            </a:endParaRPr>
          </a:p>
          <a:p>
            <a:r>
              <a:rPr lang="en-IN" spc="-1">
                <a:latin typeface="Arial"/>
              </a:rPr>
              <a:t>13. Plot difference matrix as group with more connections – group with less connections and observe dense connections regions</a:t>
            </a:r>
          </a:p>
          <a:p>
            <a:r>
              <a:rPr lang="en-IN" spc="-1">
                <a:latin typeface="Arial"/>
              </a:rPr>
              <a:t>14. Measure the difference statistically which might be the results</a:t>
            </a:r>
          </a:p>
          <a:p>
            <a:endParaRPr lang="en-IN"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AF6612-99EE-F173-7B4F-B168664EB9D3}"/>
              </a:ext>
            </a:extLst>
          </p:cNvPr>
          <p:cNvSpPr txBox="1"/>
          <p:nvPr/>
        </p:nvSpPr>
        <p:spPr>
          <a:xfrm>
            <a:off x="575733" y="5969000"/>
            <a:ext cx="387773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cs typeface="Arial"/>
              </a:rPr>
              <a:t>links, p-value:</a:t>
            </a:r>
            <a:r>
              <a:rPr lang="en-US" sz="1100" dirty="0">
                <a:ea typeface="+mn-lt"/>
                <a:cs typeface="+mn-lt"/>
              </a:rPr>
              <a:t> 0.09454713141969677 </a:t>
            </a:r>
            <a:endParaRPr lang="en-US" sz="1100">
              <a:ea typeface="+mn-lt"/>
              <a:cs typeface="+mn-lt"/>
            </a:endParaRPr>
          </a:p>
          <a:p>
            <a:r>
              <a:rPr lang="en-US" sz="1100" dirty="0">
                <a:ea typeface="+mn-lt"/>
                <a:cs typeface="+mn-lt"/>
              </a:rPr>
              <a:t>asymmetry, p-value: 0.7092131685034189 </a:t>
            </a:r>
            <a:endParaRPr lang="en-US" sz="1100">
              <a:ea typeface="+mn-lt"/>
              <a:cs typeface="+mn-lt"/>
            </a:endParaRPr>
          </a:p>
          <a:p>
            <a:r>
              <a:rPr lang="en-US" sz="1100" err="1">
                <a:ea typeface="+mn-lt"/>
                <a:cs typeface="+mn-lt"/>
              </a:rPr>
              <a:t>swn</a:t>
            </a:r>
            <a:r>
              <a:rPr lang="en-US" sz="1100" dirty="0">
                <a:ea typeface="+mn-lt"/>
                <a:cs typeface="+mn-lt"/>
              </a:rPr>
              <a:t>, p-value: </a:t>
            </a:r>
            <a:r>
              <a:rPr lang="en-US" sz="1100" dirty="0">
                <a:solidFill>
                  <a:srgbClr val="FF0000"/>
                </a:solidFill>
                <a:ea typeface="+mn-lt"/>
                <a:cs typeface="+mn-lt"/>
              </a:rPr>
              <a:t>0.0155754578998429</a:t>
            </a:r>
            <a:endParaRPr lang="en-US" sz="1100">
              <a:solidFill>
                <a:srgbClr val="FF0000"/>
              </a:solidFill>
            </a:endParaRPr>
          </a:p>
        </p:txBody>
      </p:sp>
      <p:sp>
        <p:nvSpPr>
          <p:cNvPr id="5" name="TextBox 4">
            <a:extLst>
              <a:ext uri="{FF2B5EF4-FFF2-40B4-BE49-F238E27FC236}">
                <a16:creationId xmlns:a16="http://schemas.microsoft.com/office/drawing/2014/main" id="{11FD5AA6-175C-3DCB-9A38-711F3CB4E530}"/>
              </a:ext>
            </a:extLst>
          </p:cNvPr>
          <p:cNvSpPr txBox="1"/>
          <p:nvPr/>
        </p:nvSpPr>
        <p:spPr>
          <a:xfrm>
            <a:off x="4673600" y="6155267"/>
            <a:ext cx="388620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rPr>
              <a:t>links, p-value: 0.1821157415179071 </a:t>
            </a:r>
            <a:endParaRPr lang="en-US" dirty="0">
              <a:ea typeface="+mn-lt"/>
              <a:cs typeface="+mn-lt"/>
            </a:endParaRPr>
          </a:p>
          <a:p>
            <a:r>
              <a:rPr lang="en-US" sz="1100" dirty="0">
                <a:ea typeface="+mn-lt"/>
                <a:cs typeface="+mn-lt"/>
              </a:rPr>
              <a:t>asymmetry, p-value: 0.3696859924281306 </a:t>
            </a:r>
            <a:endParaRPr lang="en-US">
              <a:ea typeface="+mn-lt"/>
              <a:cs typeface="+mn-lt"/>
            </a:endParaRPr>
          </a:p>
          <a:p>
            <a:r>
              <a:rPr lang="en-US" sz="1100" dirty="0" err="1">
                <a:ea typeface="+mn-lt"/>
                <a:cs typeface="+mn-lt"/>
              </a:rPr>
              <a:t>swn</a:t>
            </a:r>
            <a:r>
              <a:rPr lang="en-US" sz="1100" dirty="0">
                <a:ea typeface="+mn-lt"/>
                <a:cs typeface="+mn-lt"/>
              </a:rPr>
              <a:t>, p-value: 0.5639058935694304</a:t>
            </a:r>
            <a:endParaRPr lang="en-US"/>
          </a:p>
        </p:txBody>
      </p:sp>
      <p:sp>
        <p:nvSpPr>
          <p:cNvPr id="7" name="TextBox 6">
            <a:extLst>
              <a:ext uri="{FF2B5EF4-FFF2-40B4-BE49-F238E27FC236}">
                <a16:creationId xmlns:a16="http://schemas.microsoft.com/office/drawing/2014/main" id="{D4EA6250-C80A-C66A-935F-1AC356B93DAC}"/>
              </a:ext>
            </a:extLst>
          </p:cNvPr>
          <p:cNvSpPr txBox="1"/>
          <p:nvPr/>
        </p:nvSpPr>
        <p:spPr>
          <a:xfrm>
            <a:off x="9364133" y="6019800"/>
            <a:ext cx="397086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rPr>
              <a:t>links, p-value: 0.11376439644603527 </a:t>
            </a:r>
            <a:endParaRPr lang="en-US" dirty="0">
              <a:ea typeface="+mn-lt"/>
              <a:cs typeface="+mn-lt"/>
            </a:endParaRPr>
          </a:p>
          <a:p>
            <a:r>
              <a:rPr lang="en-US" sz="1100" dirty="0">
                <a:ea typeface="+mn-lt"/>
                <a:cs typeface="+mn-lt"/>
              </a:rPr>
              <a:t>asymmetry, p-value: 0.8209976995336383 </a:t>
            </a:r>
            <a:endParaRPr lang="en-US">
              <a:ea typeface="+mn-lt"/>
              <a:cs typeface="+mn-lt"/>
            </a:endParaRPr>
          </a:p>
          <a:p>
            <a:r>
              <a:rPr lang="en-US" sz="1100" dirty="0" err="1">
                <a:ea typeface="+mn-lt"/>
                <a:cs typeface="+mn-lt"/>
              </a:rPr>
              <a:t>swn</a:t>
            </a:r>
            <a:r>
              <a:rPr lang="en-US" sz="1100" dirty="0">
                <a:ea typeface="+mn-lt"/>
                <a:cs typeface="+mn-lt"/>
              </a:rPr>
              <a:t>, p-value: 0.14650213222380373</a:t>
            </a:r>
            <a:endParaRPr lang="en-US" dirty="0"/>
          </a:p>
        </p:txBody>
      </p:sp>
      <p:sp>
        <p:nvSpPr>
          <p:cNvPr id="9" name="TextBox 8">
            <a:extLst>
              <a:ext uri="{FF2B5EF4-FFF2-40B4-BE49-F238E27FC236}">
                <a16:creationId xmlns:a16="http://schemas.microsoft.com/office/drawing/2014/main" id="{268E3B77-F751-4849-70B6-8C4C89504B14}"/>
              </a:ext>
            </a:extLst>
          </p:cNvPr>
          <p:cNvSpPr txBox="1"/>
          <p:nvPr/>
        </p:nvSpPr>
        <p:spPr>
          <a:xfrm>
            <a:off x="724829" y="29736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SHAM– Region spec</a:t>
            </a:r>
          </a:p>
        </p:txBody>
      </p:sp>
      <p:pic>
        <p:nvPicPr>
          <p:cNvPr id="8" name="Picture 7">
            <a:extLst>
              <a:ext uri="{FF2B5EF4-FFF2-40B4-BE49-F238E27FC236}">
                <a16:creationId xmlns:a16="http://schemas.microsoft.com/office/drawing/2014/main" id="{1DE5567E-9B6B-33A2-78B0-DF8D059185F4}"/>
              </a:ext>
            </a:extLst>
          </p:cNvPr>
          <p:cNvPicPr>
            <a:picLocks noChangeAspect="1"/>
          </p:cNvPicPr>
          <p:nvPr/>
        </p:nvPicPr>
        <p:blipFill>
          <a:blip r:embed="rId2"/>
          <a:stretch>
            <a:fillRect/>
          </a:stretch>
        </p:blipFill>
        <p:spPr>
          <a:xfrm>
            <a:off x="-970658" y="1024466"/>
            <a:ext cx="4828450" cy="4809067"/>
          </a:xfrm>
          <a:prstGeom prst="rect">
            <a:avLst/>
          </a:prstGeom>
        </p:spPr>
      </p:pic>
      <p:pic>
        <p:nvPicPr>
          <p:cNvPr id="10" name="Picture 9">
            <a:extLst>
              <a:ext uri="{FF2B5EF4-FFF2-40B4-BE49-F238E27FC236}">
                <a16:creationId xmlns:a16="http://schemas.microsoft.com/office/drawing/2014/main" id="{E3D880FB-19CF-14B2-0FE0-F444BF468CA8}"/>
              </a:ext>
            </a:extLst>
          </p:cNvPr>
          <p:cNvPicPr>
            <a:picLocks noChangeAspect="1"/>
          </p:cNvPicPr>
          <p:nvPr/>
        </p:nvPicPr>
        <p:blipFill>
          <a:blip r:embed="rId3"/>
          <a:stretch>
            <a:fillRect/>
          </a:stretch>
        </p:blipFill>
        <p:spPr>
          <a:xfrm>
            <a:off x="3863808" y="1092200"/>
            <a:ext cx="5065518" cy="5063067"/>
          </a:xfrm>
          <a:prstGeom prst="rect">
            <a:avLst/>
          </a:prstGeom>
        </p:spPr>
      </p:pic>
      <p:pic>
        <p:nvPicPr>
          <p:cNvPr id="11" name="Picture 10">
            <a:extLst>
              <a:ext uri="{FF2B5EF4-FFF2-40B4-BE49-F238E27FC236}">
                <a16:creationId xmlns:a16="http://schemas.microsoft.com/office/drawing/2014/main" id="{4C0C4676-9374-A427-2BD0-0C402B552A1D}"/>
              </a:ext>
            </a:extLst>
          </p:cNvPr>
          <p:cNvPicPr>
            <a:picLocks noChangeAspect="1"/>
          </p:cNvPicPr>
          <p:nvPr/>
        </p:nvPicPr>
        <p:blipFill>
          <a:blip r:embed="rId4"/>
          <a:stretch>
            <a:fillRect/>
          </a:stretch>
        </p:blipFill>
        <p:spPr>
          <a:xfrm>
            <a:off x="8825274" y="1134533"/>
            <a:ext cx="4938517" cy="4919134"/>
          </a:xfrm>
          <a:prstGeom prst="rect">
            <a:avLst/>
          </a:prstGeom>
        </p:spPr>
      </p:pic>
      <p:sp>
        <p:nvSpPr>
          <p:cNvPr id="2" name="TextBox 1">
            <a:extLst>
              <a:ext uri="{FF2B5EF4-FFF2-40B4-BE49-F238E27FC236}">
                <a16:creationId xmlns:a16="http://schemas.microsoft.com/office/drawing/2014/main" id="{865A1A2C-3529-05DE-49A6-EF3BE152ACF4}"/>
              </a:ext>
            </a:extLst>
          </p:cNvPr>
          <p:cNvSpPr txBox="1"/>
          <p:nvPr/>
        </p:nvSpPr>
        <p:spPr>
          <a:xfrm>
            <a:off x="846667" y="654473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FF0000"/>
                </a:solidFill>
                <a:latin typeface="Droid Sans Mono"/>
              </a:rPr>
              <a:t>RC 0.623029959955375 </a:t>
            </a:r>
            <a:endParaRPr lang="en-US" sz="1200">
              <a:solidFill>
                <a:srgbClr val="FF0000"/>
              </a:solidFill>
              <a:latin typeface="Arial"/>
            </a:endParaRPr>
          </a:p>
          <a:p>
            <a:r>
              <a:rPr lang="en-US" sz="1200" dirty="0">
                <a:solidFill>
                  <a:srgbClr val="FF0000"/>
                </a:solidFill>
                <a:latin typeface="Droid Sans Mono"/>
              </a:rPr>
              <a:t>RPO 0.558734898432919</a:t>
            </a:r>
            <a:endParaRPr lang="en-US" sz="1200">
              <a:solidFill>
                <a:srgbClr val="FF0000"/>
              </a:solidFill>
            </a:endParaRPr>
          </a:p>
        </p:txBody>
      </p:sp>
    </p:spTree>
    <p:extLst>
      <p:ext uri="{BB962C8B-B14F-4D97-AF65-F5344CB8AC3E}">
        <p14:creationId xmlns:p14="http://schemas.microsoft.com/office/powerpoint/2010/main" val="2548957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335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1080000" y="2589840"/>
            <a:ext cx="10512000" cy="1370160"/>
          </a:xfrm>
          <a:prstGeom prst="rect">
            <a:avLst/>
          </a:prstGeom>
          <a:noFill/>
          <a:ln>
            <a:noFill/>
          </a:ln>
        </p:spPr>
        <p:txBody>
          <a:bodyPr lIns="90000" tIns="45000" rIns="90000" bIns="45000">
            <a:noAutofit/>
          </a:bodyPr>
          <a:lstStyle/>
          <a:p>
            <a:r>
              <a:rPr lang="en-IN" sz="1800" b="0" strike="noStrike" spc="-1">
                <a:latin typeface="Arial"/>
              </a:rPr>
              <a:t>5. Asymmetry ratio in all bands: (#left_edges/#right_edges)</a:t>
            </a:r>
          </a:p>
          <a:p>
            <a:endParaRPr lang="en-IN" sz="1800" b="0" strike="noStrike" spc="-1">
              <a:latin typeface="Arial"/>
            </a:endParaRPr>
          </a:p>
          <a:p>
            <a:endParaRPr lang="en-IN" sz="1800" b="0" strike="noStrike" spc="-1">
              <a:latin typeface="Arial"/>
            </a:endParaRPr>
          </a:p>
          <a:p>
            <a:endParaRPr lang="en-IN" sz="1800" b="0" strike="noStrike" spc="-1">
              <a:latin typeface="Arial"/>
            </a:endParaRPr>
          </a:p>
          <a:p>
            <a:endParaRPr lang="en-IN" sz="1800" b="0" strike="noStrike" spc="-1">
              <a:latin typeface="Arial"/>
            </a:endParaRPr>
          </a:p>
        </p:txBody>
      </p:sp>
      <p:grpSp>
        <p:nvGrpSpPr>
          <p:cNvPr id="2" name="Group 1">
            <a:extLst>
              <a:ext uri="{FF2B5EF4-FFF2-40B4-BE49-F238E27FC236}">
                <a16:creationId xmlns:a16="http://schemas.microsoft.com/office/drawing/2014/main" id="{7540A9B0-1D36-7681-58E5-21FD3462C91D}"/>
              </a:ext>
            </a:extLst>
          </p:cNvPr>
          <p:cNvGrpSpPr/>
          <p:nvPr/>
        </p:nvGrpSpPr>
        <p:grpSpPr>
          <a:xfrm>
            <a:off x="7274821" y="941213"/>
            <a:ext cx="4374623" cy="4483248"/>
            <a:chOff x="1091235" y="652178"/>
            <a:chExt cx="4374623" cy="4483248"/>
          </a:xfrm>
        </p:grpSpPr>
        <p:pic>
          <p:nvPicPr>
            <p:cNvPr id="3" name="Picture 2">
              <a:extLst>
                <a:ext uri="{FF2B5EF4-FFF2-40B4-BE49-F238E27FC236}">
                  <a16:creationId xmlns:a16="http://schemas.microsoft.com/office/drawing/2014/main" id="{ACEC66FE-5BFE-ABDC-BFED-1D1FEFF3D658}"/>
                </a:ext>
              </a:extLst>
            </p:cNvPr>
            <p:cNvPicPr>
              <a:picLocks noChangeAspect="1"/>
            </p:cNvPicPr>
            <p:nvPr/>
          </p:nvPicPr>
          <p:blipFill>
            <a:blip r:embed="rId2"/>
            <a:stretch>
              <a:fillRect/>
            </a:stretch>
          </p:blipFill>
          <p:spPr>
            <a:xfrm>
              <a:off x="1091235" y="652178"/>
              <a:ext cx="4374623" cy="448324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BEF5273-742A-2287-E4B1-F62350CAB430}"/>
                    </a:ext>
                  </a:extLst>
                </p14:cNvPr>
                <p14:cNvContentPartPr/>
                <p14:nvPr/>
              </p14:nvContentPartPr>
              <p14:xfrm>
                <a:off x="1509881" y="652178"/>
                <a:ext cx="1510560" cy="1559520"/>
              </p14:xfrm>
            </p:contentPart>
          </mc:Choice>
          <mc:Fallback xmlns="">
            <p:pic>
              <p:nvPicPr>
                <p:cNvPr id="4" name="Ink 3">
                  <a:extLst>
                    <a:ext uri="{FF2B5EF4-FFF2-40B4-BE49-F238E27FC236}">
                      <a16:creationId xmlns:a16="http://schemas.microsoft.com/office/drawing/2014/main" id="{6BEF5273-742A-2287-E4B1-F62350CAB430}"/>
                    </a:ext>
                  </a:extLst>
                </p:cNvPr>
                <p:cNvPicPr/>
                <p:nvPr/>
              </p:nvPicPr>
              <p:blipFill>
                <a:blip r:embed="rId4"/>
                <a:stretch>
                  <a:fillRect/>
                </a:stretch>
              </p:blipFill>
              <p:spPr>
                <a:xfrm>
                  <a:off x="1503761" y="646057"/>
                  <a:ext cx="1522800" cy="157176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667492F-A529-CAC6-2A9D-B11A9A84720A}"/>
                    </a:ext>
                  </a:extLst>
                </p14:cNvPr>
                <p14:cNvContentPartPr/>
                <p14:nvPr/>
              </p14:nvContentPartPr>
              <p14:xfrm>
                <a:off x="3676721" y="806978"/>
                <a:ext cx="1519920" cy="1089360"/>
              </p14:xfrm>
            </p:contentPart>
          </mc:Choice>
          <mc:Fallback xmlns="">
            <p:pic>
              <p:nvPicPr>
                <p:cNvPr id="5" name="Ink 4">
                  <a:extLst>
                    <a:ext uri="{FF2B5EF4-FFF2-40B4-BE49-F238E27FC236}">
                      <a16:creationId xmlns:a16="http://schemas.microsoft.com/office/drawing/2014/main" id="{8667492F-A529-CAC6-2A9D-B11A9A84720A}"/>
                    </a:ext>
                  </a:extLst>
                </p:cNvPr>
                <p:cNvPicPr/>
                <p:nvPr/>
              </p:nvPicPr>
              <p:blipFill>
                <a:blip r:embed="rId6"/>
                <a:stretch>
                  <a:fillRect/>
                </a:stretch>
              </p:blipFill>
              <p:spPr>
                <a:xfrm>
                  <a:off x="3670600" y="800856"/>
                  <a:ext cx="1532163" cy="110160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FC00894-DF74-EAF8-7E03-807231D83591}"/>
                    </a:ext>
                  </a:extLst>
                </p14:cNvPr>
                <p14:cNvContentPartPr/>
                <p14:nvPr/>
              </p14:nvContentPartPr>
              <p14:xfrm>
                <a:off x="1539041" y="2525978"/>
                <a:ext cx="612360" cy="713160"/>
              </p14:xfrm>
            </p:contentPart>
          </mc:Choice>
          <mc:Fallback xmlns="">
            <p:pic>
              <p:nvPicPr>
                <p:cNvPr id="6" name="Ink 5">
                  <a:extLst>
                    <a:ext uri="{FF2B5EF4-FFF2-40B4-BE49-F238E27FC236}">
                      <a16:creationId xmlns:a16="http://schemas.microsoft.com/office/drawing/2014/main" id="{FFC00894-DF74-EAF8-7E03-807231D83591}"/>
                    </a:ext>
                  </a:extLst>
                </p:cNvPr>
                <p:cNvPicPr/>
                <p:nvPr/>
              </p:nvPicPr>
              <p:blipFill>
                <a:blip r:embed="rId8"/>
                <a:stretch>
                  <a:fillRect/>
                </a:stretch>
              </p:blipFill>
              <p:spPr>
                <a:xfrm>
                  <a:off x="1532921" y="2519858"/>
                  <a:ext cx="624600"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9FADD4C-DA58-F2E2-3436-3E3B274D160C}"/>
                    </a:ext>
                  </a:extLst>
                </p14:cNvPr>
                <p14:cNvContentPartPr/>
                <p14:nvPr/>
              </p14:nvContentPartPr>
              <p14:xfrm>
                <a:off x="4506521" y="2442458"/>
                <a:ext cx="714600" cy="1031760"/>
              </p14:xfrm>
            </p:contentPart>
          </mc:Choice>
          <mc:Fallback xmlns="">
            <p:pic>
              <p:nvPicPr>
                <p:cNvPr id="7" name="Ink 6">
                  <a:extLst>
                    <a:ext uri="{FF2B5EF4-FFF2-40B4-BE49-F238E27FC236}">
                      <a16:creationId xmlns:a16="http://schemas.microsoft.com/office/drawing/2014/main" id="{C9FADD4C-DA58-F2E2-3436-3E3B274D160C}"/>
                    </a:ext>
                  </a:extLst>
                </p:cNvPr>
                <p:cNvPicPr/>
                <p:nvPr/>
              </p:nvPicPr>
              <p:blipFill>
                <a:blip r:embed="rId10"/>
                <a:stretch>
                  <a:fillRect/>
                </a:stretch>
              </p:blipFill>
              <p:spPr>
                <a:xfrm>
                  <a:off x="4500401" y="2436338"/>
                  <a:ext cx="726840" cy="10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FD06DB2-A67A-1C7E-F615-8CEE378D7609}"/>
                    </a:ext>
                  </a:extLst>
                </p14:cNvPr>
                <p14:cNvContentPartPr/>
                <p14:nvPr/>
              </p14:nvContentPartPr>
              <p14:xfrm>
                <a:off x="1912001" y="1997858"/>
                <a:ext cx="1340640" cy="1488960"/>
              </p14:xfrm>
            </p:contentPart>
          </mc:Choice>
          <mc:Fallback xmlns="">
            <p:pic>
              <p:nvPicPr>
                <p:cNvPr id="8" name="Ink 7">
                  <a:extLst>
                    <a:ext uri="{FF2B5EF4-FFF2-40B4-BE49-F238E27FC236}">
                      <a16:creationId xmlns:a16="http://schemas.microsoft.com/office/drawing/2014/main" id="{0FD06DB2-A67A-1C7E-F615-8CEE378D7609}"/>
                    </a:ext>
                  </a:extLst>
                </p:cNvPr>
                <p:cNvPicPr/>
                <p:nvPr/>
              </p:nvPicPr>
              <p:blipFill>
                <a:blip r:embed="rId12"/>
                <a:stretch>
                  <a:fillRect/>
                </a:stretch>
              </p:blipFill>
              <p:spPr>
                <a:xfrm>
                  <a:off x="1905879" y="1991738"/>
                  <a:ext cx="1352883" cy="150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1562858-A44F-0011-FA11-BF6C5625135F}"/>
                    </a:ext>
                  </a:extLst>
                </p14:cNvPr>
                <p14:cNvContentPartPr/>
                <p14:nvPr/>
              </p14:nvContentPartPr>
              <p14:xfrm>
                <a:off x="3463241" y="1926218"/>
                <a:ext cx="1354680" cy="1592640"/>
              </p14:xfrm>
            </p:contentPart>
          </mc:Choice>
          <mc:Fallback xmlns="">
            <p:pic>
              <p:nvPicPr>
                <p:cNvPr id="9" name="Ink 8">
                  <a:extLst>
                    <a:ext uri="{FF2B5EF4-FFF2-40B4-BE49-F238E27FC236}">
                      <a16:creationId xmlns:a16="http://schemas.microsoft.com/office/drawing/2014/main" id="{71562858-A44F-0011-FA11-BF6C5625135F}"/>
                    </a:ext>
                  </a:extLst>
                </p:cNvPr>
                <p:cNvPicPr/>
                <p:nvPr/>
              </p:nvPicPr>
              <p:blipFill>
                <a:blip r:embed="rId14"/>
                <a:stretch>
                  <a:fillRect/>
                </a:stretch>
              </p:blipFill>
              <p:spPr>
                <a:xfrm>
                  <a:off x="3457121" y="1920098"/>
                  <a:ext cx="1366920" cy="1604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1F802126-2931-1E60-A6E4-549ED188A09B}"/>
                    </a:ext>
                  </a:extLst>
                </p14:cNvPr>
                <p14:cNvContentPartPr/>
                <p14:nvPr/>
              </p14:nvContentPartPr>
              <p14:xfrm>
                <a:off x="1744961" y="3523898"/>
                <a:ext cx="1379160" cy="1215000"/>
              </p14:xfrm>
            </p:contentPart>
          </mc:Choice>
          <mc:Fallback xmlns="">
            <p:pic>
              <p:nvPicPr>
                <p:cNvPr id="10" name="Ink 9">
                  <a:extLst>
                    <a:ext uri="{FF2B5EF4-FFF2-40B4-BE49-F238E27FC236}">
                      <a16:creationId xmlns:a16="http://schemas.microsoft.com/office/drawing/2014/main" id="{1F802126-2931-1E60-A6E4-549ED188A09B}"/>
                    </a:ext>
                  </a:extLst>
                </p:cNvPr>
                <p:cNvPicPr/>
                <p:nvPr/>
              </p:nvPicPr>
              <p:blipFill>
                <a:blip r:embed="rId16"/>
                <a:stretch>
                  <a:fillRect/>
                </a:stretch>
              </p:blipFill>
              <p:spPr>
                <a:xfrm>
                  <a:off x="1738841" y="3517778"/>
                  <a:ext cx="139140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7A83E0DB-53B4-0ABA-91FA-179B32626660}"/>
                    </a:ext>
                  </a:extLst>
                </p14:cNvPr>
                <p14:cNvContentPartPr/>
                <p14:nvPr/>
              </p14:nvContentPartPr>
              <p14:xfrm>
                <a:off x="3618041" y="3588338"/>
                <a:ext cx="1089360" cy="1070640"/>
              </p14:xfrm>
            </p:contentPart>
          </mc:Choice>
          <mc:Fallback xmlns="">
            <p:pic>
              <p:nvPicPr>
                <p:cNvPr id="11" name="Ink 10">
                  <a:extLst>
                    <a:ext uri="{FF2B5EF4-FFF2-40B4-BE49-F238E27FC236}">
                      <a16:creationId xmlns:a16="http://schemas.microsoft.com/office/drawing/2014/main" id="{7A83E0DB-53B4-0ABA-91FA-179B32626660}"/>
                    </a:ext>
                  </a:extLst>
                </p:cNvPr>
                <p:cNvPicPr/>
                <p:nvPr/>
              </p:nvPicPr>
              <p:blipFill>
                <a:blip r:embed="rId18"/>
                <a:stretch>
                  <a:fillRect/>
                </a:stretch>
              </p:blipFill>
              <p:spPr>
                <a:xfrm>
                  <a:off x="3611919" y="3582220"/>
                  <a:ext cx="1101604" cy="1082876"/>
                </a:xfrm>
                <a:prstGeom prst="rect">
                  <a:avLst/>
                </a:prstGeom>
              </p:spPr>
            </p:pic>
          </mc:Fallback>
        </mc:AlternateContent>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 name="Table 1"/>
          <p:cNvGraphicFramePr/>
          <p:nvPr>
            <p:extLst>
              <p:ext uri="{D42A27DB-BD31-4B8C-83A1-F6EECF244321}">
                <p14:modId xmlns:p14="http://schemas.microsoft.com/office/powerpoint/2010/main" val="1023444728"/>
              </p:ext>
            </p:extLst>
          </p:nvPr>
        </p:nvGraphicFramePr>
        <p:xfrm>
          <a:off x="3592440" y="1282680"/>
          <a:ext cx="5075640" cy="399240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392400">
                <a:tc>
                  <a:txBody>
                    <a:bodyPr/>
                    <a:lstStyle/>
                    <a:p>
                      <a:r>
                        <a:rPr lang="en-IN" sz="1800" b="0" strike="noStrike" spc="-1">
                          <a:latin typeface="Arial"/>
                        </a:rPr>
                        <a:t>Freq bands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IN" sz="1800" b="0" strike="noStrike" spc="-1">
                          <a:latin typeface="Arial"/>
                        </a:rPr>
                        <a:t>Pre active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IN" sz="1800" b="0" strike="noStrike" spc="-1">
                          <a:latin typeface="Arial"/>
                        </a:rPr>
                        <a:t>Post active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719640">
                <a:tc>
                  <a:txBody>
                    <a:bodyPr/>
                    <a:lstStyle/>
                    <a:p>
                      <a:r>
                        <a:rPr lang="en-IN" sz="1800" b="0" strike="noStrike" spc="-1">
                          <a:latin typeface="Arial"/>
                        </a:rPr>
                        <a:t>delta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800" b="0" strike="noStrike" spc="-1">
                          <a:latin typeface="Arial"/>
                        </a:rPr>
                        <a:t>1.0895522388059702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800" b="0" strike="noStrike" spc="-1">
                          <a:latin typeface="Arial"/>
                        </a:rPr>
                        <a:t>0.9663608562691132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719640">
                <a:tc>
                  <a:txBody>
                    <a:bodyPr/>
                    <a:lstStyle/>
                    <a:p>
                      <a:r>
                        <a:rPr lang="en-IN" sz="1800" b="0" strike="noStrike" spc="-1">
                          <a:latin typeface="Arial"/>
                        </a:rPr>
                        <a:t>theta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1800" b="0" strike="noStrike" spc="-1">
                          <a:latin typeface="Arial"/>
                        </a:rPr>
                        <a:t>2.25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1800" b="0" strike="noStrike" spc="-1">
                          <a:latin typeface="Arial"/>
                        </a:rPr>
                        <a:t>1.1818181818181819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719640">
                <a:tc>
                  <a:txBody>
                    <a:bodyPr/>
                    <a:lstStyle/>
                    <a:p>
                      <a:r>
                        <a:rPr lang="en-IN" sz="1800" b="0" strike="noStrike" spc="-1">
                          <a:latin typeface="Arial"/>
                        </a:rPr>
                        <a:t>alpha1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800" b="0" strike="noStrike" spc="-1">
                          <a:latin typeface="Arial"/>
                        </a:rPr>
                        <a:t>1.4683544303797469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800" b="0" strike="noStrike" spc="-1">
                          <a:latin typeface="Arial"/>
                        </a:rPr>
                        <a:t>1.1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719640">
                <a:tc>
                  <a:txBody>
                    <a:bodyPr/>
                    <a:lstStyle/>
                    <a:p>
                      <a:r>
                        <a:rPr lang="en-IN" sz="1800" b="0" strike="noStrike" spc="-1">
                          <a:latin typeface="Arial"/>
                        </a:rPr>
                        <a:t>alpha2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1800" b="0" strike="noStrike" spc="-1">
                          <a:latin typeface="Arial"/>
                        </a:rPr>
                        <a:t>1.9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1800" b="0" strike="noStrike" spc="-1">
                          <a:latin typeface="Arial"/>
                        </a:rPr>
                        <a:t>1.1666666666666667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721440">
                <a:tc>
                  <a:txBody>
                    <a:bodyPr/>
                    <a:lstStyle/>
                    <a:p>
                      <a:r>
                        <a:rPr lang="en-IN" sz="1800" b="0" strike="noStrike" spc="-1">
                          <a:latin typeface="Arial"/>
                        </a:rPr>
                        <a:t>beta1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800" b="0" strike="noStrike" spc="-1">
                          <a:latin typeface="Arial"/>
                        </a:rPr>
                        <a:t>1.6666666666666667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800" b="0" strike="noStrike" spc="-1">
                          <a:latin typeface="Arial"/>
                        </a:rPr>
                        <a:t>1.5263157894736843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graphicFrame>
        <p:nvGraphicFramePr>
          <p:cNvPr id="3" name="Table 1">
            <a:extLst>
              <a:ext uri="{FF2B5EF4-FFF2-40B4-BE49-F238E27FC236}">
                <a16:creationId xmlns:a16="http://schemas.microsoft.com/office/drawing/2014/main" id="{05A7D065-6279-36EC-7CAC-49B105245AEC}"/>
              </a:ext>
            </a:extLst>
          </p:cNvPr>
          <p:cNvGraphicFramePr/>
          <p:nvPr>
            <p:extLst>
              <p:ext uri="{D42A27DB-BD31-4B8C-83A1-F6EECF244321}">
                <p14:modId xmlns:p14="http://schemas.microsoft.com/office/powerpoint/2010/main" val="3902337772"/>
              </p:ext>
            </p:extLst>
          </p:nvPr>
        </p:nvGraphicFramePr>
        <p:xfrm>
          <a:off x="3625404" y="1280203"/>
          <a:ext cx="5075640" cy="4713839"/>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392400">
                <a:tc>
                  <a:txBody>
                    <a:bodyPr/>
                    <a:lstStyle/>
                    <a:p>
                      <a:endParaRPr lang="en-IN" sz="1800" b="0" strike="noStrike" spc="-1">
                        <a:solidFill>
                          <a:schemeClr val="tx1"/>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endParaRPr lang="en-IN" sz="1800" b="0" strike="noStrike" spc="-1">
                        <a:solidFill>
                          <a:schemeClr val="tx1"/>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endParaRPr lang="en-IN" sz="1800" b="0" strike="noStrike" spc="-1">
                        <a:solidFill>
                          <a:schemeClr val="tx1"/>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719640">
                <a:tc>
                  <a:txBody>
                    <a:bodyPr/>
                    <a:lstStyle/>
                    <a:p>
                      <a:endParaRPr lang="en-IN" sz="1800" b="0" strike="noStrike" spc="-1">
                        <a:solidFill>
                          <a:schemeClr val="tx1"/>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719640">
                <a:tc>
                  <a:txBody>
                    <a:bodyPr/>
                    <a:lstStyle/>
                    <a:p>
                      <a:endParaRPr lang="en-IN" sz="1800" b="0" strike="noStrike" spc="-1">
                        <a:solidFill>
                          <a:schemeClr val="tx1"/>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719640">
                <a:tc>
                  <a:txBody>
                    <a:bodyPr/>
                    <a:lstStyle/>
                    <a:p>
                      <a:endParaRPr lang="en-IN" sz="1800" b="0" strike="noStrike" spc="-1">
                        <a:solidFill>
                          <a:schemeClr val="tx1"/>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719640">
                <a:tc>
                  <a:txBody>
                    <a:bodyPr/>
                    <a:lstStyle/>
                    <a:p>
                      <a:endParaRPr lang="en-IN" sz="1800" b="0" strike="noStrike" spc="-1">
                        <a:solidFill>
                          <a:schemeClr val="tx1"/>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721440">
                <a:tc>
                  <a:txBody>
                    <a:bodyPr/>
                    <a:lstStyle/>
                    <a:p>
                      <a:endParaRPr lang="en-IN" sz="1800" b="0" strike="noStrike" spc="-1">
                        <a:solidFill>
                          <a:schemeClr val="tx1"/>
                        </a:solidFill>
                        <a:latin typeface="Arial"/>
                      </a:endParaRPr>
                    </a:p>
                  </a:txBody>
                  <a:tcPr marL="90000" marR="90000">
                    <a:lnL w="720">
                      <a:solidFill>
                        <a:srgbClr val="FFFFFF"/>
                      </a:solidFill>
                    </a:lnL>
                    <a:lnR w="720">
                      <a:solidFill>
                        <a:srgbClr val="FFFFFF"/>
                      </a:solidFill>
                    </a:lnR>
                    <a:lnT w="720">
                      <a:solidFill>
                        <a:srgbClr val="FFFFFF"/>
                      </a:solidFill>
                    </a:lnT>
                    <a:lnB w="720" cap="flat" cmpd="sng" algn="ctr">
                      <a:solidFill>
                        <a:srgbClr val="FFFFFF"/>
                      </a:solidFill>
                      <a:prstDash val="solid"/>
                      <a:round/>
                      <a:headEnd type="none" w="med" len="med"/>
                      <a:tailEnd type="none" w="med" len="med"/>
                    </a:lnB>
                    <a:solidFill>
                      <a:srgbClr val="CCCCCC"/>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cap="flat" cmpd="sng" algn="ctr">
                      <a:solidFill>
                        <a:srgbClr val="FFFFFF"/>
                      </a:solidFill>
                      <a:prstDash val="solid"/>
                      <a:round/>
                      <a:headEnd type="none" w="med" len="med"/>
                      <a:tailEnd type="none" w="med" len="med"/>
                    </a:lnB>
                    <a:solidFill>
                      <a:srgbClr val="CCCCCC"/>
                    </a:solidFill>
                  </a:tcPr>
                </a:tc>
                <a:tc>
                  <a:txBody>
                    <a:bodyPr/>
                    <a:lstStyle/>
                    <a:p>
                      <a:pPr lvl="0">
                        <a:buNone/>
                      </a:pPr>
                      <a:endParaRPr lang="en-IN" sz="1100" b="0" i="0" u="none" strike="noStrike" spc="-1" noProof="0">
                        <a:solidFill>
                          <a:schemeClr val="tx1"/>
                        </a:solidFill>
                      </a:endParaRPr>
                    </a:p>
                  </a:txBody>
                  <a:tcPr marL="90000" marR="90000">
                    <a:lnL w="720">
                      <a:solidFill>
                        <a:srgbClr val="FFFFFF"/>
                      </a:solidFill>
                    </a:lnL>
                    <a:lnR w="720">
                      <a:solidFill>
                        <a:srgbClr val="FFFFFF"/>
                      </a:solidFill>
                    </a:lnR>
                    <a:lnT w="720">
                      <a:solidFill>
                        <a:srgbClr val="FFFFFF"/>
                      </a:solidFill>
                    </a:lnT>
                    <a:lnB w="72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0005"/>
                  </a:ext>
                </a:extLst>
              </a:tr>
              <a:tr h="721439">
                <a:tc>
                  <a:txBody>
                    <a:bodyPr/>
                    <a:lstStyle/>
                    <a:p>
                      <a:pPr lvl="0">
                        <a:buNone/>
                      </a:pPr>
                      <a:endParaRPr lang="en-IN" sz="1800" b="0" strike="noStrike" spc="-1">
                        <a:solidFill>
                          <a:schemeClr val="tx1"/>
                        </a:solidFill>
                        <a:latin typeface="Arial"/>
                      </a:endParaRPr>
                    </a:p>
                  </a:txBody>
                  <a:tcPr marL="89999" marR="89999">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lvl="0">
                        <a:buNone/>
                      </a:pPr>
                      <a:endParaRPr lang="en-IN" sz="1100" b="0" i="0" u="none" strike="noStrike" spc="-1" noProof="0">
                        <a:solidFill>
                          <a:schemeClr val="tx1"/>
                        </a:solidFill>
                        <a:latin typeface="Arial"/>
                      </a:endParaRPr>
                    </a:p>
                  </a:txBody>
                  <a:tcPr marL="89999" marR="89999">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lvl="0">
                        <a:buNone/>
                      </a:pPr>
                      <a:endParaRPr lang="en-IN" sz="1100" b="0" i="0" u="none" strike="noStrike" spc="-1" noProof="0">
                        <a:solidFill>
                          <a:schemeClr val="tx1"/>
                        </a:solidFill>
                        <a:latin typeface="Arial"/>
                      </a:endParaRPr>
                    </a:p>
                  </a:txBody>
                  <a:tcPr marL="89999" marR="89999">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85499726"/>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72000" y="144000"/>
            <a:ext cx="12310920" cy="736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1000" b="0" u="sng" strike="noStrike" spc="-1">
                <a:solidFill>
                  <a:srgbClr val="0563C1"/>
                </a:solidFill>
                <a:uFillTx/>
                <a:latin typeface="Arial"/>
                <a:ea typeface="DejaVu Sans"/>
                <a:hlinkClick r:id="rId2"/>
              </a:rPr>
              <a:t>https://www.sciencedirect.com/science/article/pii/S0149763419303823</a:t>
            </a:r>
            <a:endParaRPr lang="en-IN" sz="1000" b="0" strike="noStrike" spc="-1">
              <a:latin typeface="Arial"/>
            </a:endParaRPr>
          </a:p>
          <a:p>
            <a:pPr>
              <a:lnSpc>
                <a:spcPct val="100000"/>
              </a:lnSpc>
            </a:pPr>
            <a:r>
              <a:rPr lang="en-IN" sz="1000" b="0" strike="noStrike" spc="-1">
                <a:solidFill>
                  <a:srgbClr val="0563C1"/>
                </a:solidFill>
                <a:latin typeface="Arial"/>
                <a:ea typeface="DejaVu Sans"/>
              </a:rPr>
              <a:t>Depressed present a more random </a:t>
            </a:r>
            <a:r>
              <a:rPr lang="en-IN" sz="1000" b="0" u="sng" strike="noStrike" spc="-1">
                <a:solidFill>
                  <a:srgbClr val="0563C1"/>
                </a:solidFill>
                <a:uFillTx/>
                <a:latin typeface="Arial"/>
                <a:ea typeface="DejaVu Sans"/>
                <a:hlinkClick r:id="rId3"/>
              </a:rPr>
              <a:t>brain network</a:t>
            </a:r>
            <a:r>
              <a:rPr lang="en-IN" sz="1000" b="0" strike="noStrike" spc="-1">
                <a:solidFill>
                  <a:srgbClr val="0563C1"/>
                </a:solidFill>
                <a:latin typeface="Arial"/>
                <a:ea typeface="DejaVu Sans"/>
              </a:rPr>
              <a:t> structure. (iNSERT COMPARISON OF BOTH DEPRESSED AND HEALTHY)</a:t>
            </a:r>
            <a:endParaRPr lang="en-IN" sz="1000" b="0" strike="noStrike" spc="-1">
              <a:latin typeface="Arial"/>
            </a:endParaRPr>
          </a:p>
          <a:p>
            <a:pPr>
              <a:lnSpc>
                <a:spcPct val="100000"/>
              </a:lnSpc>
            </a:pPr>
            <a:r>
              <a:rPr lang="en-IN" sz="1000" b="1" strike="noStrike" spc="-1">
                <a:solidFill>
                  <a:srgbClr val="0563C1"/>
                </a:solidFill>
                <a:latin typeface="Arial"/>
                <a:ea typeface="DejaVu Sans"/>
              </a:rPr>
              <a:t>Alpha and theta at left hemisphere as classificatioU+006e  : Hosseinifard et al. (2013), </a:t>
            </a:r>
            <a:endParaRPr lang="en-IN" sz="1000" b="0" strike="noStrike" spc="-1">
              <a:latin typeface="Arial"/>
            </a:endParaRPr>
          </a:p>
          <a:p>
            <a:pPr>
              <a:lnSpc>
                <a:spcPct val="100000"/>
              </a:lnSpc>
            </a:pPr>
            <a:r>
              <a:rPr lang="en-IN" sz="1000" b="1" strike="noStrike" spc="-1">
                <a:solidFill>
                  <a:srgbClr val="0563C1"/>
                </a:solidFill>
                <a:latin typeface="Arial"/>
                <a:ea typeface="DejaVu Sans"/>
              </a:rPr>
              <a:t>high-alpha and delta and no region : Mohammadi et al. (2015)</a:t>
            </a:r>
            <a:endParaRPr lang="en-IN" sz="1000" b="0" strike="noStrike" spc="-1">
              <a:latin typeface="Arial"/>
            </a:endParaRPr>
          </a:p>
          <a:p>
            <a:pPr>
              <a:lnSpc>
                <a:spcPct val="100000"/>
              </a:lnSpc>
            </a:pPr>
            <a:r>
              <a:rPr lang="en-IN" sz="1000" b="1" strike="noStrike" spc="-1">
                <a:solidFill>
                  <a:srgbClr val="0563C1"/>
                </a:solidFill>
                <a:latin typeface="Arial"/>
                <a:ea typeface="DejaVu Sans"/>
              </a:rPr>
              <a:t>Correlates increased alpha activity during whole night sleep to increased suicide ideation in depressed subjects : Dolsen et al. (2017)</a:t>
            </a:r>
            <a:endParaRPr lang="en-IN" sz="1000" b="0" strike="noStrike" spc="-1">
              <a:latin typeface="Arial"/>
            </a:endParaRPr>
          </a:p>
          <a:p>
            <a:pPr>
              <a:lnSpc>
                <a:spcPct val="100000"/>
              </a:lnSpc>
            </a:pPr>
            <a:r>
              <a:rPr lang="en-IN" sz="1000" b="1" strike="noStrike" spc="-1">
                <a:solidFill>
                  <a:srgbClr val="0563C1"/>
                </a:solidFill>
                <a:latin typeface="Arial"/>
                <a:ea typeface="DejaVu Sans"/>
              </a:rPr>
              <a:t>Increased gamma power in monopolar depressed compared to healthy controls. : Fitzgerald and Watson (2018)</a:t>
            </a:r>
            <a:endParaRPr lang="en-IN" sz="1000" b="0" strike="noStrike" spc="-1">
              <a:latin typeface="Arial"/>
            </a:endParaRPr>
          </a:p>
          <a:p>
            <a:pPr>
              <a:lnSpc>
                <a:spcPct val="100000"/>
              </a:lnSpc>
            </a:pPr>
            <a:r>
              <a:rPr lang="en-IN" sz="1000" b="1" strike="noStrike" spc="-1">
                <a:solidFill>
                  <a:srgbClr val="0563C1"/>
                </a:solidFill>
                <a:latin typeface="Arial"/>
                <a:ea typeface="DejaVu Sans"/>
              </a:rPr>
              <a:t>Increased Delta, Theta at the central parietal and lateral areas.: Liu et al. (2017)</a:t>
            </a:r>
            <a:endParaRPr lang="en-IN" sz="1000" b="0" strike="noStrike" spc="-1">
              <a:latin typeface="Arial"/>
            </a:endParaRPr>
          </a:p>
          <a:p>
            <a:pPr>
              <a:lnSpc>
                <a:spcPct val="100000"/>
              </a:lnSpc>
            </a:pPr>
            <a:r>
              <a:rPr lang="en-IN" sz="1000" b="1" strike="noStrike" spc="-1">
                <a:solidFill>
                  <a:srgbClr val="0563C1"/>
                </a:solidFill>
                <a:latin typeface="Arial"/>
                <a:ea typeface="DejaVu Sans"/>
              </a:rPr>
              <a:t>Increased Alpha, Beta, Theta at occipital and parietal areas of the brain of depressed subjects.: Grin-Yatsenko et al. (2010)</a:t>
            </a:r>
            <a:endParaRPr lang="en-IN" sz="1000" b="0" strike="noStrike" spc="-1">
              <a:latin typeface="Arial"/>
            </a:endParaRPr>
          </a:p>
          <a:p>
            <a:pPr>
              <a:lnSpc>
                <a:spcPct val="100000"/>
              </a:lnSpc>
            </a:pPr>
            <a:r>
              <a:rPr lang="en-IN" sz="1000" b="1" strike="noStrike" spc="-1">
                <a:solidFill>
                  <a:srgbClr val="0563C1"/>
                </a:solidFill>
                <a:latin typeface="Arial"/>
                <a:ea typeface="Noto Sans CJK SC"/>
              </a:rPr>
              <a:t>Left alpha activity is a good predictor for depression diagnosis. : Lee et al. (2018) and Hosseinifard et al. (2013)</a:t>
            </a:r>
            <a:endParaRPr lang="en-IN" sz="1000" b="0" strike="noStrike" spc="-1">
              <a:latin typeface="Arial"/>
            </a:endParaRPr>
          </a:p>
          <a:p>
            <a:pPr>
              <a:lnSpc>
                <a:spcPct val="100000"/>
              </a:lnSpc>
            </a:pPr>
            <a:r>
              <a:rPr lang="en-IN" sz="1000" b="1" strike="noStrike" spc="-1">
                <a:solidFill>
                  <a:srgbClr val="0563C1"/>
                </a:solidFill>
                <a:latin typeface="Arial"/>
                <a:ea typeface="Noto Sans CJK SC"/>
              </a:rPr>
              <a:t>Review study concludes that alpha asymmetry may be suitable for treatment prediction, but not for diagnosis. : van der Vinne et al. (2017)</a:t>
            </a:r>
            <a:endParaRPr lang="en-IN" sz="1000" b="0" strike="noStrike" spc="-1">
              <a:latin typeface="Arial"/>
            </a:endParaRPr>
          </a:p>
          <a:p>
            <a:pPr>
              <a:lnSpc>
                <a:spcPct val="100000"/>
              </a:lnSpc>
            </a:pPr>
            <a:r>
              <a:rPr lang="en-IN" sz="1000" b="1" strike="noStrike" spc="-1">
                <a:solidFill>
                  <a:srgbClr val="0563C1"/>
                </a:solidFill>
                <a:latin typeface="Arial"/>
                <a:ea typeface="Noto Sans CJK SC"/>
              </a:rPr>
              <a:t>Brain laterality review, concludes that other features, such as gender and comorbidity play a role in alpha asymmetry. : Bruder et al. (2017)</a:t>
            </a:r>
            <a:endParaRPr lang="en-IN" sz="1000" b="0" strike="noStrike" spc="-1">
              <a:latin typeface="Arial"/>
            </a:endParaRPr>
          </a:p>
          <a:p>
            <a:pPr>
              <a:lnSpc>
                <a:spcPct val="100000"/>
              </a:lnSpc>
            </a:pPr>
            <a:r>
              <a:rPr lang="en-IN" sz="1000" b="1" strike="noStrike" spc="-1">
                <a:solidFill>
                  <a:srgbClr val="0563C1"/>
                </a:solidFill>
                <a:latin typeface="Arial"/>
                <a:ea typeface="Noto Sans CJK SC"/>
              </a:rPr>
              <a:t>Relates alpha asymmetry to unipolar (lack of approach motivation) and bipolar (excess of approach motivation) depressive disorders. : Nusslock et al. (2015)</a:t>
            </a:r>
            <a:endParaRPr lang="en-IN" sz="1000" b="0" strike="noStrike" spc="-1">
              <a:latin typeface="Arial"/>
            </a:endParaRPr>
          </a:p>
          <a:p>
            <a:pPr>
              <a:lnSpc>
                <a:spcPct val="100000"/>
              </a:lnSpc>
            </a:pPr>
            <a:r>
              <a:rPr lang="en-IN" sz="1000" b="1" strike="noStrike" spc="-1">
                <a:solidFill>
                  <a:srgbClr val="0563C1"/>
                </a:solidFill>
                <a:latin typeface="Arial"/>
                <a:ea typeface="Noto Sans CJK SC"/>
              </a:rPr>
              <a:t>Frontal alpha asymmetry is related to depression only in females, finding no significance for males. : Jesulola et al. (2017)</a:t>
            </a:r>
            <a:endParaRPr lang="en-IN" sz="1000" b="0" strike="noStrike" spc="-1">
              <a:latin typeface="Arial"/>
            </a:endParaRPr>
          </a:p>
          <a:p>
            <a:pPr>
              <a:lnSpc>
                <a:spcPct val="100000"/>
              </a:lnSpc>
            </a:pPr>
            <a:r>
              <a:rPr lang="en-IN" sz="1000" b="1" strike="noStrike" spc="-1">
                <a:solidFill>
                  <a:srgbClr val="0563C1"/>
                </a:solidFill>
                <a:latin typeface="Arial"/>
                <a:ea typeface="Noto Sans CJK SC"/>
              </a:rPr>
              <a:t>No gender impact on alpha asymmetry. Also increased left alpha activity mostly at frontal and central-parietal locations for lifetime MDD. : Smith et al. (2018)</a:t>
            </a:r>
            <a:endParaRPr lang="en-IN" sz="1000" b="0" strike="noStrike" spc="-1">
              <a:latin typeface="Arial"/>
            </a:endParaRPr>
          </a:p>
          <a:p>
            <a:pPr>
              <a:lnSpc>
                <a:spcPct val="100000"/>
              </a:lnSpc>
            </a:pPr>
            <a:r>
              <a:rPr lang="en-IN" sz="1000" b="1" strike="noStrike" spc="-1">
                <a:solidFill>
                  <a:srgbClr val="0563C1"/>
                </a:solidFill>
                <a:latin typeface="Arial"/>
                <a:ea typeface="Noto Sans CJK SC"/>
              </a:rPr>
              <a:t>Higher alpha activity at the left hemisphere for MDD subjects when compared to healthy controls. : Koo et al. (2018)</a:t>
            </a:r>
            <a:endParaRPr lang="en-IN" sz="1000" b="0" strike="noStrike" spc="-1">
              <a:latin typeface="Arial"/>
            </a:endParaRPr>
          </a:p>
          <a:p>
            <a:pPr>
              <a:lnSpc>
                <a:spcPct val="100000"/>
              </a:lnSpc>
              <a:spcBef>
                <a:spcPts val="57"/>
              </a:spcBef>
              <a:spcAft>
                <a:spcPts val="283"/>
              </a:spcAft>
            </a:pPr>
            <a:r>
              <a:rPr lang="en-IN" sz="1000" b="1" strike="noStrike" spc="-1">
                <a:solidFill>
                  <a:srgbClr val="0563C1"/>
                </a:solidFill>
                <a:latin typeface="Arial"/>
                <a:ea typeface="Noto Sans CJK SC"/>
              </a:rPr>
              <a:t>Could not classify depressed versus healthy using asymmetry. : Cai et al. (2017)	</a:t>
            </a:r>
            <a:endParaRPr lang="en-IN" sz="1000" b="0" strike="noStrike" spc="-1">
              <a:latin typeface="Arial"/>
            </a:endParaRPr>
          </a:p>
          <a:p>
            <a:pPr>
              <a:lnSpc>
                <a:spcPct val="100000"/>
              </a:lnSpc>
            </a:pPr>
            <a:r>
              <a:rPr lang="en-IN" sz="1000" b="0" strike="noStrike" spc="-1">
                <a:solidFill>
                  <a:srgbClr val="0563C1"/>
                </a:solidFill>
                <a:latin typeface="Arial"/>
                <a:ea typeface="Noto Sans CJK SC"/>
              </a:rPr>
              <a:t>Some features, e.g. alpha asymmetry, are useful when detecting specific symptoms. Gamma band activity warrants further investigation due to its relationship with mood regulation, while increased alpha band activity during sleep may be linked to suicidal ideation. Alpha band features, such as alpha asymmetry and EEG vigilance, may serve as predictors for specific symptoms. Theta waves show potential as diagnostic tools, although mechanisms related to them require further exploration. Beta waves appear to be more related to anxiety and rumination rather than specific diagnostic markers for depression.</a:t>
            </a:r>
            <a:endParaRPr lang="en-IN" sz="1000" b="0" strike="noStrike" spc="-1">
              <a:latin typeface="Arial"/>
            </a:endParaRPr>
          </a:p>
          <a:p>
            <a:pPr>
              <a:lnSpc>
                <a:spcPct val="100000"/>
              </a:lnSpc>
            </a:pPr>
            <a:r>
              <a:rPr lang="en-IN" sz="1000" b="0" strike="noStrike" spc="-1">
                <a:solidFill>
                  <a:srgbClr val="0563C1"/>
                </a:solidFill>
                <a:latin typeface="Arial"/>
                <a:ea typeface="Noto Sans CJK SC"/>
              </a:rPr>
              <a:t>Alpha asymmetry seem to be an efficient biomarker for specific symptoms, as dysphoria and lassitude (Nelson et al., 2018) and to differ unipolar from bipolar depression (Nusslock et al., 2015), but has little diagnostic power given its sensibility to other factors specially anxiety, future studies should explore its sensibility to other external factors before using it for diagnostic prediction.</a:t>
            </a:r>
            <a:endParaRPr lang="en-IN" sz="1000" b="0" strike="noStrike" spc="-1">
              <a:latin typeface="Arial"/>
            </a:endParaRPr>
          </a:p>
          <a:p>
            <a:pPr>
              <a:lnSpc>
                <a:spcPct val="100000"/>
              </a:lnSpc>
            </a:pPr>
            <a:endParaRPr lang="en-IN" sz="1000" b="0" strike="noStrike" spc="-1">
              <a:latin typeface="Arial"/>
            </a:endParaRPr>
          </a:p>
          <a:p>
            <a:pPr>
              <a:lnSpc>
                <a:spcPct val="100000"/>
              </a:lnSpc>
            </a:pPr>
            <a:endParaRPr lang="en-IN" sz="1000" b="0" strike="noStrike" spc="-1">
              <a:latin typeface="Arial"/>
            </a:endParaRPr>
          </a:p>
          <a:p>
            <a:pPr>
              <a:lnSpc>
                <a:spcPct val="100000"/>
              </a:lnSpc>
            </a:pPr>
            <a:r>
              <a:rPr lang="en-IN" sz="1000" b="1" strike="noStrike" spc="-1">
                <a:solidFill>
                  <a:srgbClr val="0563C1"/>
                </a:solidFill>
                <a:latin typeface="Arial"/>
                <a:ea typeface="Noto Sans CJK SC"/>
              </a:rPr>
              <a:t>Reduced alpha band in post as compared to pre</a:t>
            </a:r>
            <a:endParaRPr lang="en-IN" sz="1000" b="0" strike="noStrike" spc="-1">
              <a:latin typeface="Arial"/>
            </a:endParaRPr>
          </a:p>
          <a:p>
            <a:pPr>
              <a:lnSpc>
                <a:spcPct val="100000"/>
              </a:lnSpc>
            </a:pPr>
            <a:r>
              <a:rPr lang="en-IN" sz="1000" b="1" strike="noStrike" spc="-1">
                <a:solidFill>
                  <a:srgbClr val="0563C1"/>
                </a:solidFill>
                <a:latin typeface="Arial"/>
                <a:ea typeface="Noto Sans CJK SC"/>
              </a:rPr>
              <a:t>Reduced asymmetry in all bands in post as compared to pre (alpha band asymmetry can be a potential biomarker)</a:t>
            </a:r>
            <a:endParaRPr lang="en-IN" sz="1000" b="0" strike="noStrike" spc="-1">
              <a:latin typeface="Arial"/>
            </a:endParaRPr>
          </a:p>
          <a:p>
            <a:pPr>
              <a:lnSpc>
                <a:spcPct val="100000"/>
              </a:lnSpc>
            </a:pPr>
            <a:r>
              <a:rPr lang="en-IN" sz="1000" b="1" strike="noStrike" spc="-1">
                <a:solidFill>
                  <a:srgbClr val="0563C1"/>
                </a:solidFill>
                <a:latin typeface="Arial"/>
                <a:ea typeface="Noto Sans CJK SC"/>
              </a:rPr>
              <a:t>Anyhow Increased LF, LC activity in post as compared to pre and more connectionas in post overall, RC in theta and RPO in alpha2  </a:t>
            </a:r>
            <a:endParaRPr lang="en-IN" sz="1000" b="0" strike="noStrike" spc="-1">
              <a:latin typeface="Arial"/>
            </a:endParaRPr>
          </a:p>
          <a:p>
            <a:pPr>
              <a:lnSpc>
                <a:spcPct val="100000"/>
              </a:lnSpc>
            </a:pPr>
            <a:endParaRPr lang="en-IN" sz="1000" b="0" strike="noStrike" spc="-1">
              <a:latin typeface="Arial"/>
            </a:endParaRPr>
          </a:p>
          <a:p>
            <a:pPr>
              <a:lnSpc>
                <a:spcPct val="100000"/>
              </a:lnSpc>
            </a:pPr>
            <a:endParaRPr lang="en-IN" sz="10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Picture 2" descr="Summary of methods and parcellation scheme. From EEG measurements to the parcellation scheme: (A) resting-state EEG was recorded at 19 positions following the 10-20 International System. (B) Estimation of standardized cortical current densities using sLORETA (au stands for arbitrary units). (C) The Desikan-Killiany parcellation scheme: on the left hemisphere, cortical areas are presented with their full names, whereas on the right hemisphere, cortical areas are identified with the following abbreviations: BSTS: bank of the superior temporal sulcus; CACC: caudal anterior cingulate cortex; CMF: caudal middle frontal cortex; Cu: cuneus; Ent: entorhinal cortex; FP: frontal pole; Fu: fusiform gyrus; IP: inferior parietal cortex; IT: inferior temporal cortex; ISC: isthmus of the cingulate cortex; LOC: lateral occipital cortex; LOF: lateral orbito-frontal cortex; Lin: lingual gyrus; MOF: medial orbito-frontal cortex; MT: middle temporal cortex; PCL: paracentral lobule; PHG: parahippocampal gyrus; POP: pars opercularis; POR: pars orbitalis; PTR: pars triangularis; PCal: pericalcarine cortex; PSC: postcentral gyrus; PCC: posterior cingulate cortex; PRC: precentral gyrus; PCu: precuneus; RAC: rostral anterior cingulate cortex; RMF: rostral middle frontal cortex; SF: superior frontal cortex; SP: superior parietal cortex; ST: superior temporal cortex; SMG: supramarginal Gyrus; TP: temporal pole; TT: transverse temporal cortex, INS: Insula."/>
          <p:cNvPicPr/>
          <p:nvPr/>
        </p:nvPicPr>
        <p:blipFill>
          <a:blip r:embed="rId2"/>
          <a:stretch/>
        </p:blipFill>
        <p:spPr>
          <a:xfrm>
            <a:off x="5293080" y="408960"/>
            <a:ext cx="5920200" cy="6039000"/>
          </a:xfrm>
          <a:prstGeom prst="rect">
            <a:avLst/>
          </a:prstGeom>
          <a:ln>
            <a:noFill/>
          </a:ln>
        </p:spPr>
      </p:pic>
      <p:sp>
        <p:nvSpPr>
          <p:cNvPr id="200" name="CustomShape 1"/>
          <p:cNvSpPr/>
          <p:nvPr/>
        </p:nvSpPr>
        <p:spPr>
          <a:xfrm>
            <a:off x="721080" y="2427840"/>
            <a:ext cx="44676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1" strike="noStrike" spc="-1">
                <a:solidFill>
                  <a:srgbClr val="000000"/>
                </a:solidFill>
                <a:latin typeface="Calibri"/>
                <a:ea typeface="DejaVu Sans"/>
              </a:rPr>
              <a:t>TODO: We can use different parcellation schemes</a:t>
            </a:r>
            <a:endParaRPr lang="en-IN" sz="18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 descr="Arrangement of the 10-20 EEG electrodes in accordance to the primary left and right cortical lobes."/>
          <p:cNvPicPr/>
          <p:nvPr/>
        </p:nvPicPr>
        <p:blipFill>
          <a:blip r:embed="rId2"/>
          <a:stretch/>
        </p:blipFill>
        <p:spPr>
          <a:xfrm>
            <a:off x="910800" y="843480"/>
            <a:ext cx="4860720" cy="536904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1843200" y="2711160"/>
            <a:ext cx="9304200" cy="1186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1" strike="noStrike" spc="-1">
                <a:solidFill>
                  <a:srgbClr val="000000"/>
                </a:solidFill>
                <a:latin typeface="Calibri"/>
                <a:ea typeface="DejaVu Sans"/>
              </a:rPr>
              <a:t>9. Calculate network metrics – shortest average path, global efficiency, local effciicency, </a:t>
            </a:r>
            <a:endParaRPr lang="en-IN" sz="1800" b="0" strike="noStrike" spc="-1">
              <a:latin typeface="Arial"/>
            </a:endParaRPr>
          </a:p>
          <a:p>
            <a:pPr>
              <a:lnSpc>
                <a:spcPct val="100000"/>
              </a:lnSpc>
            </a:pPr>
            <a:r>
              <a:rPr lang="en-IN" sz="1800" b="1" strike="noStrike" spc="-1">
                <a:solidFill>
                  <a:srgbClr val="000000"/>
                </a:solidFill>
                <a:latin typeface="Calibri"/>
                <a:ea typeface="DejaVu Sans"/>
              </a:rPr>
              <a:t>Clustering coefficient, node betweenness centrality</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IN" sz="1800" b="1" strike="noStrike" spc="-1">
                <a:solidFill>
                  <a:srgbClr val="000000"/>
                </a:solidFill>
                <a:latin typeface="Calibri"/>
                <a:ea typeface="DejaVu Sans"/>
              </a:rPr>
              <a:t>Alternatives: Cross check using correlation coefficient, coherence, phase synch, granger causality</a:t>
            </a:r>
            <a:endParaRPr lang="en-IN" sz="18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3047400" y="474480"/>
            <a:ext cx="6093360" cy="722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4920">
              <a:lnSpc>
                <a:spcPct val="100000"/>
              </a:lnSpc>
              <a:buClr>
                <a:srgbClr val="000000"/>
              </a:buClr>
              <a:buFont typeface="Calibri Light"/>
              <a:buAutoNum type="arabicPeriod"/>
            </a:pPr>
            <a:r>
              <a:rPr lang="en-US" sz="1800" b="1" strike="noStrike" spc="-1">
                <a:solidFill>
                  <a:srgbClr val="000000"/>
                </a:solidFill>
                <a:latin typeface="Söhne"/>
                <a:ea typeface="DejaVu Sans"/>
              </a:rPr>
              <a:t>Small-World Network (As in paper):</a:t>
            </a:r>
            <a:endParaRPr lang="en-IN" sz="1800" b="0" strike="noStrike" spc="-1">
              <a:latin typeface="Arial"/>
            </a:endParaRPr>
          </a:p>
          <a:p>
            <a:pPr marL="743040" lvl="1" indent="-284400">
              <a:lnSpc>
                <a:spcPct val="100000"/>
              </a:lnSpc>
              <a:buClr>
                <a:srgbClr val="000000"/>
              </a:buClr>
              <a:buFont typeface="Calibri Light"/>
              <a:buAutoNum type="arabicPeriod"/>
            </a:pPr>
            <a:r>
              <a:rPr lang="en-US" sz="1800" b="1" strike="noStrike" spc="-1">
                <a:solidFill>
                  <a:srgbClr val="000000"/>
                </a:solidFill>
                <a:latin typeface="Söhne"/>
                <a:ea typeface="DejaVu Sans"/>
              </a:rPr>
              <a:t>Focus:</a:t>
            </a:r>
            <a:r>
              <a:rPr lang="en-US" sz="1800" b="0" strike="noStrike" spc="-1">
                <a:solidFill>
                  <a:srgbClr val="000000"/>
                </a:solidFill>
                <a:latin typeface="Söhne"/>
                <a:ea typeface="DejaVu Sans"/>
              </a:rPr>
              <a:t> Small-world properties primarily look at the overall efficiency of information transfer in a network, emphasizing short path lengths and high clustering.</a:t>
            </a:r>
            <a:endParaRPr lang="en-IN" sz="1800" b="0" strike="noStrike" spc="-1">
              <a:latin typeface="Arial"/>
            </a:endParaRPr>
          </a:p>
          <a:p>
            <a:pPr marL="743040" lvl="1" indent="-284400">
              <a:lnSpc>
                <a:spcPct val="100000"/>
              </a:lnSpc>
              <a:buClr>
                <a:srgbClr val="000000"/>
              </a:buClr>
              <a:buFont typeface="Calibri Light"/>
              <a:buAutoNum type="arabicPeriod"/>
            </a:pPr>
            <a:r>
              <a:rPr lang="en-US" sz="1800" b="1" strike="noStrike" spc="-1">
                <a:solidFill>
                  <a:srgbClr val="000000"/>
                </a:solidFill>
                <a:latin typeface="Söhne"/>
                <a:ea typeface="DejaVu Sans"/>
              </a:rPr>
              <a:t>Applications:</a:t>
            </a:r>
            <a:r>
              <a:rPr lang="en-US" sz="1800" b="0" strike="noStrike" spc="-1">
                <a:solidFill>
                  <a:srgbClr val="000000"/>
                </a:solidFill>
                <a:latin typeface="Söhne"/>
                <a:ea typeface="DejaVu Sans"/>
              </a:rPr>
              <a:t> If your goal is to understand how efficiently information can propagate across different regions of the brain, or if you are interested in the global connectivity patterns, small-world network analysis might be more appropriate.</a:t>
            </a:r>
            <a:endParaRPr lang="en-IN" sz="1800" b="0" strike="noStrike" spc="-1">
              <a:latin typeface="Arial"/>
            </a:endParaRPr>
          </a:p>
          <a:p>
            <a:pPr marL="216000" indent="-214920">
              <a:lnSpc>
                <a:spcPct val="100000"/>
              </a:lnSpc>
              <a:buClr>
                <a:srgbClr val="000000"/>
              </a:buClr>
              <a:buFont typeface="Calibri Light"/>
              <a:buAutoNum type="arabicPeriod"/>
            </a:pPr>
            <a:r>
              <a:rPr lang="en-US" sz="1800" b="1" strike="noStrike" spc="-1">
                <a:solidFill>
                  <a:srgbClr val="000000"/>
                </a:solidFill>
                <a:latin typeface="Söhne"/>
                <a:ea typeface="DejaVu Sans"/>
              </a:rPr>
              <a:t>Community Structure:</a:t>
            </a:r>
            <a:endParaRPr lang="en-IN" sz="1800" b="0" strike="noStrike" spc="-1">
              <a:latin typeface="Arial"/>
            </a:endParaRPr>
          </a:p>
          <a:p>
            <a:pPr marL="743040" lvl="1" indent="-284400">
              <a:lnSpc>
                <a:spcPct val="100000"/>
              </a:lnSpc>
              <a:buClr>
                <a:srgbClr val="000000"/>
              </a:buClr>
              <a:buFont typeface="Calibri Light"/>
              <a:buAutoNum type="arabicPeriod"/>
            </a:pPr>
            <a:r>
              <a:rPr lang="en-US" sz="1800" b="1" strike="noStrike" spc="-1">
                <a:solidFill>
                  <a:srgbClr val="000000"/>
                </a:solidFill>
                <a:latin typeface="Söhne"/>
                <a:ea typeface="DejaVu Sans"/>
              </a:rPr>
              <a:t>Focus:</a:t>
            </a:r>
            <a:r>
              <a:rPr lang="en-US" sz="1800" b="0" strike="noStrike" spc="-1">
                <a:solidFill>
                  <a:srgbClr val="000000"/>
                </a:solidFill>
                <a:latin typeface="Söhne"/>
                <a:ea typeface="DejaVu Sans"/>
              </a:rPr>
              <a:t> Community structure analysis is concerned with identifying groups of nodes that are more densely connected among themselves than with the rest of the network.</a:t>
            </a:r>
            <a:endParaRPr lang="en-IN" sz="1800" b="0" strike="noStrike" spc="-1">
              <a:latin typeface="Arial"/>
            </a:endParaRPr>
          </a:p>
          <a:p>
            <a:pPr marL="743040" lvl="1" indent="-284400">
              <a:lnSpc>
                <a:spcPct val="100000"/>
              </a:lnSpc>
              <a:buClr>
                <a:srgbClr val="000000"/>
              </a:buClr>
              <a:buFont typeface="Calibri Light"/>
              <a:buAutoNum type="arabicPeriod"/>
            </a:pPr>
            <a:r>
              <a:rPr lang="en-US" sz="1800" b="1" strike="noStrike" spc="-1">
                <a:solidFill>
                  <a:srgbClr val="000000"/>
                </a:solidFill>
                <a:latin typeface="Söhne"/>
                <a:ea typeface="DejaVu Sans"/>
              </a:rPr>
              <a:t>Applications:</a:t>
            </a:r>
            <a:r>
              <a:rPr lang="en-US" sz="1800" b="0" strike="noStrike" spc="-1">
                <a:solidFill>
                  <a:srgbClr val="000000"/>
                </a:solidFill>
                <a:latin typeface="Söhne"/>
                <a:ea typeface="DejaVu Sans"/>
              </a:rPr>
              <a:t> If your interest lies in identifying functional or anatomical modules within the brain, where certain regions work more closely together, community structure analysis could be more relevant. This is particularly useful when studying localized functional networks or understanding how different brain regions contribute to specific functions.</a:t>
            </a:r>
            <a:endParaRPr lang="en-IN"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3528720" y="5681520"/>
            <a:ext cx="3872520" cy="638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Calibri"/>
                <a:ea typeface="DejaVu Sans"/>
              </a:rPr>
              <a:t>Current parcellation: </a:t>
            </a:r>
            <a:endParaRPr lang="en-IN" sz="1800" b="0" strike="noStrike" spc="-1">
              <a:latin typeface="Arial"/>
            </a:endParaRPr>
          </a:p>
          <a:p>
            <a:pPr>
              <a:lnSpc>
                <a:spcPct val="100000"/>
              </a:lnSpc>
            </a:pPr>
            <a:r>
              <a:rPr lang="en-IN" sz="1800" b="0" strike="noStrike" spc="-1">
                <a:solidFill>
                  <a:srgbClr val="000000"/>
                </a:solidFill>
                <a:latin typeface="Calibri"/>
                <a:ea typeface="DejaVu Sans"/>
              </a:rPr>
              <a:t>Division of channels into 8 brain regions</a:t>
            </a:r>
            <a:endParaRPr lang="en-IN" sz="1800" b="0" strike="noStrike" spc="-1">
              <a:latin typeface="Arial"/>
            </a:endParaRPr>
          </a:p>
        </p:txBody>
      </p:sp>
      <p:sp>
        <p:nvSpPr>
          <p:cNvPr id="173" name="CustomShape 2"/>
          <p:cNvSpPr/>
          <p:nvPr/>
        </p:nvSpPr>
        <p:spPr>
          <a:xfrm>
            <a:off x="6119640" y="1537920"/>
            <a:ext cx="5111640" cy="246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200" b="0" strike="noStrike" spc="-1">
                <a:solidFill>
                  <a:srgbClr val="6A9955"/>
                </a:solidFill>
                <a:latin typeface="Consolas"/>
                <a:ea typeface="DejaVu Sans"/>
              </a:rPr>
              <a:t>Left central </a:t>
            </a:r>
            <a:r>
              <a:rPr lang="en-IN" sz="1200" b="0" strike="noStrike" spc="-1">
                <a:solidFill>
                  <a:srgbClr val="CE9178"/>
                </a:solidFill>
                <a:latin typeface="Consolas"/>
                <a:ea typeface="DejaVu Sans"/>
              </a:rPr>
              <a:t>'LC'</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'C3'</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'CP1'</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'CP5'</a:t>
            </a:r>
            <a:r>
              <a:rPr lang="en-IN" sz="1200" b="0" strike="noStrike" spc="-1">
                <a:solidFill>
                  <a:srgbClr val="CCCCCC"/>
                </a:solidFill>
                <a:latin typeface="Consolas"/>
                <a:ea typeface="DejaVu Sans"/>
              </a:rPr>
              <a:t>,</a:t>
            </a:r>
            <a:r>
              <a:rPr lang="en-IN" sz="1200" b="0" strike="noStrike" spc="-1">
                <a:solidFill>
                  <a:srgbClr val="CE9178"/>
                </a:solidFill>
                <a:latin typeface="Consolas"/>
                <a:ea typeface="DejaVu Sans"/>
              </a:rPr>
              <a:t>'FC1'</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'FC5'</a:t>
            </a:r>
            <a:r>
              <a:rPr lang="en-IN" sz="1200" b="0" strike="noStrike" spc="-1">
                <a:solidFill>
                  <a:srgbClr val="CCCCCC"/>
                </a:solidFill>
                <a:latin typeface="Consolas"/>
                <a:ea typeface="DejaVu Sans"/>
              </a:rPr>
              <a:t>]</a:t>
            </a:r>
            <a:r>
              <a:rPr lang="en-IN" sz="1200" b="0" strike="noStrike" spc="-1">
                <a:solidFill>
                  <a:srgbClr val="6A9955"/>
                </a:solidFill>
                <a:latin typeface="Consolas"/>
                <a:ea typeface="DejaVu Sans"/>
              </a:rPr>
              <a:t> </a:t>
            </a:r>
            <a:r>
              <a:rPr lang="en-IN" sz="1200" b="0" strike="noStrike" spc="-1">
                <a:solidFill>
                  <a:srgbClr val="CCCCCC"/>
                </a:solidFill>
                <a:latin typeface="Consolas"/>
                <a:ea typeface="DejaVu Sans"/>
              </a:rPr>
              <a:t>    </a:t>
            </a:r>
            <a:endParaRPr lang="en-IN" sz="1200" b="0" strike="noStrike" spc="-1">
              <a:latin typeface="Arial"/>
            </a:endParaRPr>
          </a:p>
          <a:p>
            <a:pPr>
              <a:lnSpc>
                <a:spcPct val="100000"/>
              </a:lnSpc>
            </a:pPr>
            <a:r>
              <a:rPr lang="en-IN" sz="1200" b="0" strike="noStrike" spc="-1">
                <a:solidFill>
                  <a:srgbClr val="6A9955"/>
                </a:solidFill>
                <a:latin typeface="Consolas"/>
                <a:ea typeface="DejaVu Sans"/>
              </a:rPr>
              <a:t>Left frontal </a:t>
            </a:r>
            <a:r>
              <a:rPr lang="en-IN" sz="1200" b="0" strike="noStrike" spc="-1">
                <a:solidFill>
                  <a:srgbClr val="CE9178"/>
                </a:solidFill>
                <a:latin typeface="Consolas"/>
                <a:ea typeface="DejaVu Sans"/>
              </a:rPr>
              <a:t>'LF'</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'FP1'</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'AF3'</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'F3'</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'F7’</a:t>
            </a:r>
            <a:r>
              <a:rPr lang="en-IN" sz="1200" b="0" strike="noStrike" spc="-1">
                <a:solidFill>
                  <a:srgbClr val="CCCCCC"/>
                </a:solidFill>
                <a:latin typeface="Consolas"/>
                <a:ea typeface="DejaVu Sans"/>
              </a:rPr>
              <a:t>]</a:t>
            </a:r>
            <a:endParaRPr lang="en-IN" sz="1200" b="0" strike="noStrike" spc="-1">
              <a:latin typeface="Arial"/>
            </a:endParaRPr>
          </a:p>
          <a:p>
            <a:pPr>
              <a:lnSpc>
                <a:spcPct val="100000"/>
              </a:lnSpc>
            </a:pPr>
            <a:r>
              <a:rPr lang="en-IN" sz="1200" b="0" strike="noStrike" spc="-1">
                <a:solidFill>
                  <a:srgbClr val="6A9955"/>
                </a:solidFill>
                <a:latin typeface="Consolas"/>
                <a:ea typeface="DejaVu Sans"/>
              </a:rPr>
              <a:t>Left temporal </a:t>
            </a:r>
            <a:r>
              <a:rPr lang="en-IN" sz="1200" b="0" strike="noStrike" spc="-1">
                <a:solidFill>
                  <a:srgbClr val="CE9178"/>
                </a:solidFill>
                <a:latin typeface="Consolas"/>
                <a:ea typeface="DejaVu Sans"/>
              </a:rPr>
              <a:t>'LT'</a:t>
            </a:r>
            <a:r>
              <a:rPr lang="en-IN" sz="1200" b="0" strike="noStrike" spc="-1">
                <a:solidFill>
                  <a:srgbClr val="CCCCCC"/>
                </a:solidFill>
                <a:latin typeface="Consolas"/>
                <a:ea typeface="DejaVu Sans"/>
              </a:rPr>
              <a:t>: [ </a:t>
            </a:r>
            <a:r>
              <a:rPr lang="en-IN" sz="1200" b="0" strike="noStrike" spc="-1">
                <a:solidFill>
                  <a:srgbClr val="CE9178"/>
                </a:solidFill>
                <a:latin typeface="Consolas"/>
                <a:ea typeface="DejaVu Sans"/>
              </a:rPr>
              <a:t>'T7'</a:t>
            </a:r>
            <a:r>
              <a:rPr lang="en-IN" sz="1200" b="0" strike="noStrike" spc="-1">
                <a:solidFill>
                  <a:srgbClr val="CCCCCC"/>
                </a:solidFill>
                <a:latin typeface="Consolas"/>
                <a:ea typeface="DejaVu Sans"/>
              </a:rPr>
              <a:t>]</a:t>
            </a:r>
            <a:endParaRPr lang="en-IN" sz="1200" b="0" strike="noStrike" spc="-1">
              <a:latin typeface="Arial"/>
            </a:endParaRPr>
          </a:p>
          <a:p>
            <a:pPr>
              <a:lnSpc>
                <a:spcPct val="100000"/>
              </a:lnSpc>
            </a:pPr>
            <a:r>
              <a:rPr lang="en-IN" sz="1200" b="0" strike="noStrike" spc="-1">
                <a:solidFill>
                  <a:srgbClr val="6A9955"/>
                </a:solidFill>
                <a:latin typeface="Consolas"/>
                <a:ea typeface="DejaVu Sans"/>
              </a:rPr>
              <a:t>Left parietal-occipital </a:t>
            </a:r>
            <a:r>
              <a:rPr lang="en-IN" sz="1200" b="0" strike="noStrike" spc="-1">
                <a:solidFill>
                  <a:srgbClr val="CE9178"/>
                </a:solidFill>
                <a:latin typeface="Consolas"/>
                <a:ea typeface="DejaVu Sans"/>
              </a:rPr>
              <a:t>'LPO'</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'PO3'</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'P3'</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'P7'</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'O1'</a:t>
            </a:r>
            <a:r>
              <a:rPr lang="en-IN" sz="1200" b="0" strike="noStrike" spc="-1">
                <a:solidFill>
                  <a:srgbClr val="CCCCCC"/>
                </a:solidFill>
                <a:latin typeface="Consolas"/>
                <a:ea typeface="DejaVu Sans"/>
              </a:rPr>
              <a:t>]</a:t>
            </a:r>
            <a:endParaRPr lang="en-IN" sz="1200" b="0" strike="noStrike" spc="-1">
              <a:latin typeface="Arial"/>
            </a:endParaRPr>
          </a:p>
          <a:p>
            <a:pPr>
              <a:lnSpc>
                <a:spcPct val="100000"/>
              </a:lnSpc>
            </a:pPr>
            <a:r>
              <a:rPr lang="en-IN" sz="1200" b="0" strike="noStrike" spc="-1">
                <a:solidFill>
                  <a:srgbClr val="6A9955"/>
                </a:solidFill>
                <a:latin typeface="Consolas"/>
                <a:ea typeface="DejaVu Sans"/>
              </a:rPr>
              <a:t>Right central </a:t>
            </a:r>
            <a:r>
              <a:rPr lang="en-IN" sz="1200" b="0" strike="noStrike" spc="-1">
                <a:solidFill>
                  <a:srgbClr val="CE9178"/>
                </a:solidFill>
                <a:latin typeface="Consolas"/>
                <a:ea typeface="DejaVu Sans"/>
              </a:rPr>
              <a:t>'RC'</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'CP6'</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'FC6'</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'C4'</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'FC2'</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'CP2'</a:t>
            </a:r>
            <a:r>
              <a:rPr lang="en-IN" sz="1200" b="0" strike="noStrike" spc="-1">
                <a:solidFill>
                  <a:srgbClr val="CCCCCC"/>
                </a:solidFill>
                <a:latin typeface="Consolas"/>
                <a:ea typeface="DejaVu Sans"/>
              </a:rPr>
              <a:t>,]</a:t>
            </a:r>
            <a:endParaRPr lang="en-IN" sz="1200" b="0" strike="noStrike" spc="-1">
              <a:latin typeface="Arial"/>
            </a:endParaRPr>
          </a:p>
          <a:p>
            <a:pPr>
              <a:lnSpc>
                <a:spcPct val="100000"/>
              </a:lnSpc>
            </a:pPr>
            <a:r>
              <a:rPr lang="en-IN" sz="1200" b="0" strike="noStrike" spc="-1">
                <a:solidFill>
                  <a:srgbClr val="6A9955"/>
                </a:solidFill>
                <a:latin typeface="Consolas"/>
                <a:ea typeface="DejaVu Sans"/>
              </a:rPr>
              <a:t>Right frontal </a:t>
            </a:r>
            <a:r>
              <a:rPr lang="en-IN" sz="1200" b="0" strike="noStrike" spc="-1">
                <a:solidFill>
                  <a:srgbClr val="CE9178"/>
                </a:solidFill>
                <a:latin typeface="Consolas"/>
                <a:ea typeface="DejaVu Sans"/>
              </a:rPr>
              <a:t>'RF'</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'F8'</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'F4'</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'AF4'</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'FP2'</a:t>
            </a:r>
            <a:r>
              <a:rPr lang="en-IN" sz="1200" b="0" strike="noStrike" spc="-1">
                <a:solidFill>
                  <a:srgbClr val="CCCCCC"/>
                </a:solidFill>
                <a:latin typeface="Consolas"/>
                <a:ea typeface="DejaVu Sans"/>
              </a:rPr>
              <a:t>]</a:t>
            </a:r>
            <a:endParaRPr lang="en-IN" sz="1200" b="0" strike="noStrike" spc="-1">
              <a:latin typeface="Arial"/>
            </a:endParaRPr>
          </a:p>
          <a:p>
            <a:pPr>
              <a:lnSpc>
                <a:spcPct val="100000"/>
              </a:lnSpc>
            </a:pPr>
            <a:r>
              <a:rPr lang="en-IN" sz="1200" b="0" strike="noStrike" spc="-1">
                <a:solidFill>
                  <a:srgbClr val="6A9955"/>
                </a:solidFill>
                <a:latin typeface="Consolas"/>
                <a:ea typeface="DejaVu Sans"/>
              </a:rPr>
              <a:t>Right temporal </a:t>
            </a:r>
            <a:r>
              <a:rPr lang="en-IN" sz="1200" b="0" strike="noStrike" spc="-1">
                <a:solidFill>
                  <a:srgbClr val="CE9178"/>
                </a:solidFill>
                <a:latin typeface="Consolas"/>
                <a:ea typeface="DejaVu Sans"/>
              </a:rPr>
              <a:t>'RT'</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'T8'</a:t>
            </a:r>
            <a:r>
              <a:rPr lang="en-IN" sz="1200" b="0" strike="noStrike" spc="-1">
                <a:solidFill>
                  <a:srgbClr val="CCCCCC"/>
                </a:solidFill>
                <a:latin typeface="Consolas"/>
                <a:ea typeface="DejaVu Sans"/>
              </a:rPr>
              <a:t>]</a:t>
            </a:r>
            <a:endParaRPr lang="en-IN" sz="1200" b="0" strike="noStrike" spc="-1">
              <a:latin typeface="Arial"/>
            </a:endParaRPr>
          </a:p>
          <a:p>
            <a:pPr>
              <a:lnSpc>
                <a:spcPct val="100000"/>
              </a:lnSpc>
            </a:pPr>
            <a:r>
              <a:rPr lang="en-IN" sz="1200" b="0" strike="noStrike" spc="-1">
                <a:solidFill>
                  <a:srgbClr val="6A9955"/>
                </a:solidFill>
                <a:latin typeface="Consolas"/>
                <a:ea typeface="DejaVu Sans"/>
              </a:rPr>
              <a:t>Right parietal-occipital </a:t>
            </a:r>
            <a:r>
              <a:rPr lang="en-IN" sz="1200" b="0" strike="noStrike" spc="-1">
                <a:solidFill>
                  <a:srgbClr val="CE9178"/>
                </a:solidFill>
                <a:latin typeface="Consolas"/>
                <a:ea typeface="DejaVu Sans"/>
              </a:rPr>
              <a:t>'RPO'</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'P8'</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'P4'</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'PO4'</a:t>
            </a:r>
            <a:r>
              <a:rPr lang="en-IN" sz="1200" b="0" strike="noStrike" spc="-1">
                <a:solidFill>
                  <a:srgbClr val="CCCCCC"/>
                </a:solidFill>
                <a:latin typeface="Consolas"/>
                <a:ea typeface="DejaVu Sans"/>
              </a:rPr>
              <a:t>, </a:t>
            </a:r>
            <a:r>
              <a:rPr lang="en-IN" sz="1200" b="0" strike="noStrike" spc="-1">
                <a:solidFill>
                  <a:srgbClr val="CE9178"/>
                </a:solidFill>
                <a:latin typeface="Consolas"/>
                <a:ea typeface="DejaVu Sans"/>
              </a:rPr>
              <a:t>'O2'</a:t>
            </a:r>
            <a:r>
              <a:rPr lang="en-IN" sz="1200" b="0" strike="noStrike" spc="-1">
                <a:solidFill>
                  <a:srgbClr val="CCCCCC"/>
                </a:solidFill>
                <a:latin typeface="Consolas"/>
                <a:ea typeface="DejaVu Sans"/>
              </a:rPr>
              <a:t>]</a:t>
            </a:r>
            <a:endParaRPr lang="en-IN" sz="1200" b="0" strike="noStrike" spc="-1">
              <a:latin typeface="Arial"/>
            </a:endParaRPr>
          </a:p>
          <a:p>
            <a:pPr>
              <a:lnSpc>
                <a:spcPct val="100000"/>
              </a:lnSpc>
            </a:pPr>
            <a:endParaRPr lang="en-IN" sz="1200" b="0" strike="noStrike" spc="-1">
              <a:latin typeface="Arial"/>
            </a:endParaRPr>
          </a:p>
        </p:txBody>
      </p:sp>
      <p:grpSp>
        <p:nvGrpSpPr>
          <p:cNvPr id="2" name="Group 1">
            <a:extLst>
              <a:ext uri="{FF2B5EF4-FFF2-40B4-BE49-F238E27FC236}">
                <a16:creationId xmlns:a16="http://schemas.microsoft.com/office/drawing/2014/main" id="{7540A9B0-1D36-7681-58E5-21FD3462C91D}"/>
              </a:ext>
            </a:extLst>
          </p:cNvPr>
          <p:cNvGrpSpPr/>
          <p:nvPr/>
        </p:nvGrpSpPr>
        <p:grpSpPr>
          <a:xfrm>
            <a:off x="1091235" y="652178"/>
            <a:ext cx="4374623" cy="4483248"/>
            <a:chOff x="1091235" y="652178"/>
            <a:chExt cx="4374623" cy="4483248"/>
          </a:xfrm>
        </p:grpSpPr>
        <p:pic>
          <p:nvPicPr>
            <p:cNvPr id="3" name="Picture 2">
              <a:extLst>
                <a:ext uri="{FF2B5EF4-FFF2-40B4-BE49-F238E27FC236}">
                  <a16:creationId xmlns:a16="http://schemas.microsoft.com/office/drawing/2014/main" id="{ACEC66FE-5BFE-ABDC-BFED-1D1FEFF3D658}"/>
                </a:ext>
              </a:extLst>
            </p:cNvPr>
            <p:cNvPicPr>
              <a:picLocks noChangeAspect="1"/>
            </p:cNvPicPr>
            <p:nvPr/>
          </p:nvPicPr>
          <p:blipFill>
            <a:blip r:embed="rId2"/>
            <a:stretch>
              <a:fillRect/>
            </a:stretch>
          </p:blipFill>
          <p:spPr>
            <a:xfrm>
              <a:off x="1091235" y="652178"/>
              <a:ext cx="4374623" cy="448324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BEF5273-742A-2287-E4B1-F62350CAB430}"/>
                    </a:ext>
                  </a:extLst>
                </p14:cNvPr>
                <p14:cNvContentPartPr/>
                <p14:nvPr/>
              </p14:nvContentPartPr>
              <p14:xfrm>
                <a:off x="1509881" y="652178"/>
                <a:ext cx="1510560" cy="1559520"/>
              </p14:xfrm>
            </p:contentPart>
          </mc:Choice>
          <mc:Fallback xmlns="">
            <p:pic>
              <p:nvPicPr>
                <p:cNvPr id="4" name="Ink 3">
                  <a:extLst>
                    <a:ext uri="{FF2B5EF4-FFF2-40B4-BE49-F238E27FC236}">
                      <a16:creationId xmlns:a16="http://schemas.microsoft.com/office/drawing/2014/main" id="{6BEF5273-742A-2287-E4B1-F62350CAB430}"/>
                    </a:ext>
                  </a:extLst>
                </p:cNvPr>
                <p:cNvPicPr/>
                <p:nvPr/>
              </p:nvPicPr>
              <p:blipFill>
                <a:blip r:embed="rId4"/>
                <a:stretch>
                  <a:fillRect/>
                </a:stretch>
              </p:blipFill>
              <p:spPr>
                <a:xfrm>
                  <a:off x="1503761" y="646057"/>
                  <a:ext cx="1522800" cy="157176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667492F-A529-CAC6-2A9D-B11A9A84720A}"/>
                    </a:ext>
                  </a:extLst>
                </p14:cNvPr>
                <p14:cNvContentPartPr/>
                <p14:nvPr/>
              </p14:nvContentPartPr>
              <p14:xfrm>
                <a:off x="3676721" y="806978"/>
                <a:ext cx="1519920" cy="1089360"/>
              </p14:xfrm>
            </p:contentPart>
          </mc:Choice>
          <mc:Fallback xmlns="">
            <p:pic>
              <p:nvPicPr>
                <p:cNvPr id="5" name="Ink 4">
                  <a:extLst>
                    <a:ext uri="{FF2B5EF4-FFF2-40B4-BE49-F238E27FC236}">
                      <a16:creationId xmlns:a16="http://schemas.microsoft.com/office/drawing/2014/main" id="{8667492F-A529-CAC6-2A9D-B11A9A84720A}"/>
                    </a:ext>
                  </a:extLst>
                </p:cNvPr>
                <p:cNvPicPr/>
                <p:nvPr/>
              </p:nvPicPr>
              <p:blipFill>
                <a:blip r:embed="rId6"/>
                <a:stretch>
                  <a:fillRect/>
                </a:stretch>
              </p:blipFill>
              <p:spPr>
                <a:xfrm>
                  <a:off x="3670600" y="800856"/>
                  <a:ext cx="1532163" cy="110160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FC00894-DF74-EAF8-7E03-807231D83591}"/>
                    </a:ext>
                  </a:extLst>
                </p14:cNvPr>
                <p14:cNvContentPartPr/>
                <p14:nvPr/>
              </p14:nvContentPartPr>
              <p14:xfrm>
                <a:off x="1539041" y="2525978"/>
                <a:ext cx="612360" cy="713160"/>
              </p14:xfrm>
            </p:contentPart>
          </mc:Choice>
          <mc:Fallback xmlns="">
            <p:pic>
              <p:nvPicPr>
                <p:cNvPr id="6" name="Ink 5">
                  <a:extLst>
                    <a:ext uri="{FF2B5EF4-FFF2-40B4-BE49-F238E27FC236}">
                      <a16:creationId xmlns:a16="http://schemas.microsoft.com/office/drawing/2014/main" id="{FFC00894-DF74-EAF8-7E03-807231D83591}"/>
                    </a:ext>
                  </a:extLst>
                </p:cNvPr>
                <p:cNvPicPr/>
                <p:nvPr/>
              </p:nvPicPr>
              <p:blipFill>
                <a:blip r:embed="rId8"/>
                <a:stretch>
                  <a:fillRect/>
                </a:stretch>
              </p:blipFill>
              <p:spPr>
                <a:xfrm>
                  <a:off x="1532921" y="2519858"/>
                  <a:ext cx="624600"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9FADD4C-DA58-F2E2-3436-3E3B274D160C}"/>
                    </a:ext>
                  </a:extLst>
                </p14:cNvPr>
                <p14:cNvContentPartPr/>
                <p14:nvPr/>
              </p14:nvContentPartPr>
              <p14:xfrm>
                <a:off x="4506521" y="2442458"/>
                <a:ext cx="714600" cy="1031760"/>
              </p14:xfrm>
            </p:contentPart>
          </mc:Choice>
          <mc:Fallback xmlns="">
            <p:pic>
              <p:nvPicPr>
                <p:cNvPr id="7" name="Ink 6">
                  <a:extLst>
                    <a:ext uri="{FF2B5EF4-FFF2-40B4-BE49-F238E27FC236}">
                      <a16:creationId xmlns:a16="http://schemas.microsoft.com/office/drawing/2014/main" id="{C9FADD4C-DA58-F2E2-3436-3E3B274D160C}"/>
                    </a:ext>
                  </a:extLst>
                </p:cNvPr>
                <p:cNvPicPr/>
                <p:nvPr/>
              </p:nvPicPr>
              <p:blipFill>
                <a:blip r:embed="rId10"/>
                <a:stretch>
                  <a:fillRect/>
                </a:stretch>
              </p:blipFill>
              <p:spPr>
                <a:xfrm>
                  <a:off x="4500401" y="2436338"/>
                  <a:ext cx="726840" cy="10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FD06DB2-A67A-1C7E-F615-8CEE378D7609}"/>
                    </a:ext>
                  </a:extLst>
                </p14:cNvPr>
                <p14:cNvContentPartPr/>
                <p14:nvPr/>
              </p14:nvContentPartPr>
              <p14:xfrm>
                <a:off x="1912001" y="1997858"/>
                <a:ext cx="1340640" cy="1488960"/>
              </p14:xfrm>
            </p:contentPart>
          </mc:Choice>
          <mc:Fallback xmlns="">
            <p:pic>
              <p:nvPicPr>
                <p:cNvPr id="8" name="Ink 7">
                  <a:extLst>
                    <a:ext uri="{FF2B5EF4-FFF2-40B4-BE49-F238E27FC236}">
                      <a16:creationId xmlns:a16="http://schemas.microsoft.com/office/drawing/2014/main" id="{0FD06DB2-A67A-1C7E-F615-8CEE378D7609}"/>
                    </a:ext>
                  </a:extLst>
                </p:cNvPr>
                <p:cNvPicPr/>
                <p:nvPr/>
              </p:nvPicPr>
              <p:blipFill>
                <a:blip r:embed="rId12"/>
                <a:stretch>
                  <a:fillRect/>
                </a:stretch>
              </p:blipFill>
              <p:spPr>
                <a:xfrm>
                  <a:off x="1905879" y="1991738"/>
                  <a:ext cx="1352883" cy="150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1562858-A44F-0011-FA11-BF6C5625135F}"/>
                    </a:ext>
                  </a:extLst>
                </p14:cNvPr>
                <p14:cNvContentPartPr/>
                <p14:nvPr/>
              </p14:nvContentPartPr>
              <p14:xfrm>
                <a:off x="3463241" y="1926218"/>
                <a:ext cx="1354680" cy="1592640"/>
              </p14:xfrm>
            </p:contentPart>
          </mc:Choice>
          <mc:Fallback xmlns="">
            <p:pic>
              <p:nvPicPr>
                <p:cNvPr id="9" name="Ink 8">
                  <a:extLst>
                    <a:ext uri="{FF2B5EF4-FFF2-40B4-BE49-F238E27FC236}">
                      <a16:creationId xmlns:a16="http://schemas.microsoft.com/office/drawing/2014/main" id="{71562858-A44F-0011-FA11-BF6C5625135F}"/>
                    </a:ext>
                  </a:extLst>
                </p:cNvPr>
                <p:cNvPicPr/>
                <p:nvPr/>
              </p:nvPicPr>
              <p:blipFill>
                <a:blip r:embed="rId14"/>
                <a:stretch>
                  <a:fillRect/>
                </a:stretch>
              </p:blipFill>
              <p:spPr>
                <a:xfrm>
                  <a:off x="3457121" y="1920098"/>
                  <a:ext cx="1366920" cy="1604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1F802126-2931-1E60-A6E4-549ED188A09B}"/>
                    </a:ext>
                  </a:extLst>
                </p14:cNvPr>
                <p14:cNvContentPartPr/>
                <p14:nvPr/>
              </p14:nvContentPartPr>
              <p14:xfrm>
                <a:off x="1744961" y="3523898"/>
                <a:ext cx="1379160" cy="1215000"/>
              </p14:xfrm>
            </p:contentPart>
          </mc:Choice>
          <mc:Fallback xmlns="">
            <p:pic>
              <p:nvPicPr>
                <p:cNvPr id="10" name="Ink 9">
                  <a:extLst>
                    <a:ext uri="{FF2B5EF4-FFF2-40B4-BE49-F238E27FC236}">
                      <a16:creationId xmlns:a16="http://schemas.microsoft.com/office/drawing/2014/main" id="{1F802126-2931-1E60-A6E4-549ED188A09B}"/>
                    </a:ext>
                  </a:extLst>
                </p:cNvPr>
                <p:cNvPicPr/>
                <p:nvPr/>
              </p:nvPicPr>
              <p:blipFill>
                <a:blip r:embed="rId16"/>
                <a:stretch>
                  <a:fillRect/>
                </a:stretch>
              </p:blipFill>
              <p:spPr>
                <a:xfrm>
                  <a:off x="1738841" y="3517778"/>
                  <a:ext cx="139140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7A83E0DB-53B4-0ABA-91FA-179B32626660}"/>
                    </a:ext>
                  </a:extLst>
                </p14:cNvPr>
                <p14:cNvContentPartPr/>
                <p14:nvPr/>
              </p14:nvContentPartPr>
              <p14:xfrm>
                <a:off x="3618041" y="3588338"/>
                <a:ext cx="1089360" cy="1070640"/>
              </p14:xfrm>
            </p:contentPart>
          </mc:Choice>
          <mc:Fallback xmlns="">
            <p:pic>
              <p:nvPicPr>
                <p:cNvPr id="11" name="Ink 10">
                  <a:extLst>
                    <a:ext uri="{FF2B5EF4-FFF2-40B4-BE49-F238E27FC236}">
                      <a16:creationId xmlns:a16="http://schemas.microsoft.com/office/drawing/2014/main" id="{7A83E0DB-53B4-0ABA-91FA-179B32626660}"/>
                    </a:ext>
                  </a:extLst>
                </p:cNvPr>
                <p:cNvPicPr/>
                <p:nvPr/>
              </p:nvPicPr>
              <p:blipFill>
                <a:blip r:embed="rId18"/>
                <a:stretch>
                  <a:fillRect/>
                </a:stretch>
              </p:blipFill>
              <p:spPr>
                <a:xfrm>
                  <a:off x="3611919" y="3582220"/>
                  <a:ext cx="1101604" cy="1082876"/>
                </a:xfrm>
                <a:prstGeom prst="rect">
                  <a:avLst/>
                </a:prstGeom>
              </p:spPr>
            </p:pic>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lective dynamics of 'small-world' networks | Nature">
            <a:extLst>
              <a:ext uri="{FF2B5EF4-FFF2-40B4-BE49-F238E27FC236}">
                <a16:creationId xmlns:a16="http://schemas.microsoft.com/office/drawing/2014/main" id="{068045A1-0E7C-6D05-A61F-CAC0307D9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062163"/>
            <a:ext cx="5715000" cy="2733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8AA8BB05-AB47-BAC9-BC1B-8A62DF55EFED}"/>
              </a:ext>
            </a:extLst>
          </p:cNvPr>
          <p:cNvSpPr txBox="1"/>
          <p:nvPr/>
        </p:nvSpPr>
        <p:spPr>
          <a:xfrm>
            <a:off x="3078051" y="5479961"/>
            <a:ext cx="1534844"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Low </a:t>
            </a:r>
            <a:r>
              <a:rPr lang="en-IN" err="1"/>
              <a:t>Lavg</a:t>
            </a:r>
            <a:endParaRPr lang="en-IN"/>
          </a:p>
          <a:p>
            <a:r>
              <a:rPr lang="en-IN"/>
              <a:t>Low clustering</a:t>
            </a:r>
          </a:p>
        </p:txBody>
      </p:sp>
      <p:sp>
        <p:nvSpPr>
          <p:cNvPr id="6" name="TextBox 4">
            <a:extLst>
              <a:ext uri="{FF2B5EF4-FFF2-40B4-BE49-F238E27FC236}">
                <a16:creationId xmlns:a16="http://schemas.microsoft.com/office/drawing/2014/main" id="{8DA84F3B-DD3B-B974-94CD-57FF6AC600E9}"/>
              </a:ext>
            </a:extLst>
          </p:cNvPr>
          <p:cNvSpPr txBox="1"/>
          <p:nvPr/>
        </p:nvSpPr>
        <p:spPr>
          <a:xfrm>
            <a:off x="5434885" y="5550794"/>
            <a:ext cx="157902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Low </a:t>
            </a:r>
            <a:r>
              <a:rPr lang="en-IN" err="1"/>
              <a:t>Lavg</a:t>
            </a:r>
            <a:endParaRPr lang="en-IN"/>
          </a:p>
          <a:p>
            <a:r>
              <a:rPr lang="en-IN"/>
              <a:t>High clustering</a:t>
            </a:r>
          </a:p>
        </p:txBody>
      </p:sp>
      <p:sp>
        <p:nvSpPr>
          <p:cNvPr id="7" name="TextBox 5">
            <a:extLst>
              <a:ext uri="{FF2B5EF4-FFF2-40B4-BE49-F238E27FC236}">
                <a16:creationId xmlns:a16="http://schemas.microsoft.com/office/drawing/2014/main" id="{552C6CBA-ED00-781F-28A6-C6A52EF00BAC}"/>
              </a:ext>
            </a:extLst>
          </p:cNvPr>
          <p:cNvSpPr txBox="1"/>
          <p:nvPr/>
        </p:nvSpPr>
        <p:spPr>
          <a:xfrm>
            <a:off x="7920507" y="5550794"/>
            <a:ext cx="157902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High </a:t>
            </a:r>
            <a:r>
              <a:rPr lang="en-IN" err="1"/>
              <a:t>Lavg</a:t>
            </a:r>
            <a:endParaRPr lang="en-IN"/>
          </a:p>
          <a:p>
            <a:r>
              <a:rPr lang="en-IN"/>
              <a:t>High clustering</a:t>
            </a:r>
          </a:p>
        </p:txBody>
      </p:sp>
      <p:sp>
        <p:nvSpPr>
          <p:cNvPr id="8" name="TextBox 6">
            <a:extLst>
              <a:ext uri="{FF2B5EF4-FFF2-40B4-BE49-F238E27FC236}">
                <a16:creationId xmlns:a16="http://schemas.microsoft.com/office/drawing/2014/main" id="{639E9118-889C-E49D-713F-5862FD22E85B}"/>
              </a:ext>
            </a:extLst>
          </p:cNvPr>
          <p:cNvSpPr txBox="1"/>
          <p:nvPr/>
        </p:nvSpPr>
        <p:spPr>
          <a:xfrm>
            <a:off x="2653048" y="1120462"/>
            <a:ext cx="43507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Watts </a:t>
            </a:r>
            <a:r>
              <a:rPr lang="en-IN" err="1"/>
              <a:t>Strogatz</a:t>
            </a:r>
            <a:r>
              <a:rPr lang="en-IN"/>
              <a:t> model – Small world network</a:t>
            </a:r>
          </a:p>
        </p:txBody>
      </p:sp>
    </p:spTree>
    <p:extLst>
      <p:ext uri="{BB962C8B-B14F-4D97-AF65-F5344CB8AC3E}">
        <p14:creationId xmlns:p14="http://schemas.microsoft.com/office/powerpoint/2010/main" val="1790951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1514520" y="268992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1400" b="1" strike="noStrike" spc="-1">
                <a:solidFill>
                  <a:srgbClr val="000000"/>
                </a:solidFill>
                <a:latin typeface="Calibri Light"/>
                <a:ea typeface="DejaVu Sans"/>
              </a:rPr>
              <a:t>GROUP </a:t>
            </a:r>
            <a:r>
              <a:rPr lang="en-IN" sz="1400" b="1" spc="-1">
                <a:solidFill>
                  <a:srgbClr val="000000"/>
                </a:solidFill>
                <a:latin typeface="Calibri Light"/>
                <a:ea typeface="DejaVu Sans"/>
              </a:rPr>
              <a:t>B</a:t>
            </a:r>
            <a:r>
              <a:rPr lang="en-IN" sz="1400" b="1" strike="noStrike" spc="-1">
                <a:solidFill>
                  <a:srgbClr val="000000"/>
                </a:solidFill>
                <a:latin typeface="Calibri Light"/>
                <a:ea typeface="DejaVu Sans"/>
              </a:rPr>
              <a:t>: </a:t>
            </a:r>
            <a:r>
              <a:rPr lang="en-IN" sz="1400" b="1" spc="-1">
                <a:solidFill>
                  <a:srgbClr val="000000"/>
                </a:solidFill>
                <a:latin typeface="Calibri Light"/>
                <a:ea typeface="DejaVu Sans"/>
              </a:rPr>
              <a:t>PRE-ACTIVE</a:t>
            </a:r>
            <a:r>
              <a:rPr lang="en-IN" sz="1400" b="1" strike="noStrike" spc="-1">
                <a:solidFill>
                  <a:srgbClr val="000000"/>
                </a:solidFill>
                <a:latin typeface="Calibri Light"/>
                <a:ea typeface="DejaVu Sans"/>
              </a:rPr>
              <a:t> </a:t>
            </a:r>
            <a:r>
              <a:rPr lang="en-IN" sz="1400" b="1" spc="-1">
                <a:solidFill>
                  <a:srgbClr val="000000"/>
                </a:solidFill>
                <a:latin typeface="Calibri Light"/>
                <a:ea typeface="DejaVu Sans"/>
              </a:rPr>
              <a:t>vs</a:t>
            </a:r>
            <a:r>
              <a:rPr lang="en-IN" sz="1400" b="1" strike="noStrike" spc="-1">
                <a:solidFill>
                  <a:srgbClr val="000000"/>
                </a:solidFill>
                <a:latin typeface="Calibri Light"/>
                <a:ea typeface="DejaVu Sans"/>
              </a:rPr>
              <a:t> </a:t>
            </a:r>
            <a:r>
              <a:rPr lang="en-IN" sz="1400" b="1" spc="-1">
                <a:solidFill>
                  <a:srgbClr val="000000"/>
                </a:solidFill>
                <a:latin typeface="Calibri Light"/>
                <a:ea typeface="DejaVu Sans"/>
              </a:rPr>
              <a:t>POST-ACTIVE </a:t>
            </a:r>
            <a:r>
              <a:rPr lang="en-IN" sz="1400" b="1" strike="noStrike" spc="-1">
                <a:solidFill>
                  <a:srgbClr val="000000"/>
                </a:solidFill>
                <a:latin typeface="Calibri Light"/>
                <a:ea typeface="DejaVu Sans"/>
              </a:rPr>
              <a:t>– To find </a:t>
            </a:r>
            <a:r>
              <a:rPr lang="en-IN" sz="1400" b="1" spc="-1">
                <a:solidFill>
                  <a:srgbClr val="000000"/>
                </a:solidFill>
                <a:latin typeface="Calibri Light"/>
                <a:ea typeface="DejaVu Sans"/>
              </a:rPr>
              <a:t>effectiveness of intervention</a:t>
            </a:r>
            <a:br>
              <a:rPr sz="1400"/>
            </a:br>
            <a:br>
              <a:rPr sz="1400"/>
            </a:br>
            <a:br>
              <a:rPr sz="1400"/>
            </a:br>
            <a:br>
              <a:rPr sz="1400"/>
            </a:br>
            <a:endParaRPr lang="en-IN"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5C2EC-0936-070F-E1AF-386728319827}"/>
              </a:ext>
            </a:extLst>
          </p:cNvPr>
          <p:cNvPicPr>
            <a:picLocks noChangeAspect="1"/>
          </p:cNvPicPr>
          <p:nvPr/>
        </p:nvPicPr>
        <p:blipFill>
          <a:blip r:embed="rId2"/>
          <a:stretch>
            <a:fillRect/>
          </a:stretch>
        </p:blipFill>
        <p:spPr>
          <a:xfrm>
            <a:off x="153865" y="343750"/>
            <a:ext cx="12192000" cy="63316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235B26-6721-D0F5-8CCA-626F0667096C}"/>
              </a:ext>
            </a:extLst>
          </p:cNvPr>
          <p:cNvSpPr txBox="1"/>
          <p:nvPr/>
        </p:nvSpPr>
        <p:spPr>
          <a:xfrm>
            <a:off x="8544518" y="356220"/>
            <a:ext cx="274320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Arial"/>
              </a:rPr>
              <a:t>beta p-value: </a:t>
            </a:r>
            <a:endParaRPr lang="en-US" dirty="0">
              <a:cs typeface="Arial"/>
            </a:endParaRPr>
          </a:p>
          <a:p>
            <a:r>
              <a:rPr lang="en-US" sz="1100" dirty="0">
                <a:cs typeface="Arial"/>
              </a:rPr>
              <a:t>Pre</a:t>
            </a:r>
            <a:r>
              <a:rPr lang="en-US" sz="1100" dirty="0">
                <a:latin typeface="Consolas"/>
                <a:cs typeface="Arial"/>
              </a:rPr>
              <a:t>: 0.063 </a:t>
            </a:r>
            <a:endParaRPr lang="en-US" dirty="0">
              <a:latin typeface="Arial"/>
              <a:cs typeface="Arial"/>
            </a:endParaRPr>
          </a:p>
          <a:p>
            <a:r>
              <a:rPr lang="en-US" sz="1100" dirty="0">
                <a:latin typeface="Consolas"/>
                <a:cs typeface="Arial"/>
              </a:rPr>
              <a:t>Post: 0.001</a:t>
            </a:r>
            <a:endParaRPr lang="en-US" dirty="0">
              <a:cs typeface="Arial"/>
            </a:endParaRPr>
          </a:p>
        </p:txBody>
      </p:sp>
      <p:pic>
        <p:nvPicPr>
          <p:cNvPr id="2" name="Picture 1">
            <a:extLst>
              <a:ext uri="{FF2B5EF4-FFF2-40B4-BE49-F238E27FC236}">
                <a16:creationId xmlns:a16="http://schemas.microsoft.com/office/drawing/2014/main" id="{ED478CB9-A45F-6B22-DB6E-D64D1CDC68B8}"/>
              </a:ext>
            </a:extLst>
          </p:cNvPr>
          <p:cNvPicPr>
            <a:picLocks noChangeAspect="1"/>
          </p:cNvPicPr>
          <p:nvPr/>
        </p:nvPicPr>
        <p:blipFill>
          <a:blip r:embed="rId2"/>
          <a:stretch>
            <a:fillRect/>
          </a:stretch>
        </p:blipFill>
        <p:spPr>
          <a:xfrm>
            <a:off x="0" y="1435742"/>
            <a:ext cx="12192000" cy="3986517"/>
          </a:xfrm>
          <a:prstGeom prst="rect">
            <a:avLst/>
          </a:prstGeom>
        </p:spPr>
      </p:pic>
    </p:spTree>
    <p:extLst>
      <p:ext uri="{BB962C8B-B14F-4D97-AF65-F5344CB8AC3E}">
        <p14:creationId xmlns:p14="http://schemas.microsoft.com/office/powerpoint/2010/main" val="2255867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49</Slides>
  <Notes>0</Notes>
  <HiddenSlides>0</HiddenSlide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Vishwani Singh</dc:creator>
  <dc:description/>
  <cp:revision>213</cp:revision>
  <dcterms:created xsi:type="dcterms:W3CDTF">2023-12-07T10:48:50Z</dcterms:created>
  <dcterms:modified xsi:type="dcterms:W3CDTF">2024-04-01T13:48:41Z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68</vt:i4>
  </property>
</Properties>
</file>